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comments/comment6.xml" ContentType="application/vnd.openxmlformats-officedocument.presentationml.comments+xml"/>
  <Override PartName="/ppt/notesSlides/notesSlide11.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1"/>
  </p:notesMasterIdLst>
  <p:handoutMasterIdLst>
    <p:handoutMasterId r:id="rId52"/>
  </p:handoutMasterIdLst>
  <p:sldIdLst>
    <p:sldId id="635" r:id="rId2"/>
    <p:sldId id="863" r:id="rId3"/>
    <p:sldId id="865" r:id="rId4"/>
    <p:sldId id="869" r:id="rId5"/>
    <p:sldId id="862" r:id="rId6"/>
    <p:sldId id="866" r:id="rId7"/>
    <p:sldId id="870" r:id="rId8"/>
    <p:sldId id="859" r:id="rId9"/>
    <p:sldId id="860" r:id="rId10"/>
    <p:sldId id="884" r:id="rId11"/>
    <p:sldId id="885" r:id="rId12"/>
    <p:sldId id="861" r:id="rId13"/>
    <p:sldId id="886" r:id="rId14"/>
    <p:sldId id="887" r:id="rId15"/>
    <p:sldId id="888" r:id="rId16"/>
    <p:sldId id="889" r:id="rId17"/>
    <p:sldId id="891" r:id="rId18"/>
    <p:sldId id="890" r:id="rId19"/>
    <p:sldId id="823" r:id="rId20"/>
    <p:sldId id="879" r:id="rId21"/>
    <p:sldId id="878" r:id="rId22"/>
    <p:sldId id="881" r:id="rId23"/>
    <p:sldId id="892" r:id="rId24"/>
    <p:sldId id="893" r:id="rId25"/>
    <p:sldId id="894" r:id="rId26"/>
    <p:sldId id="883" r:id="rId27"/>
    <p:sldId id="871" r:id="rId28"/>
    <p:sldId id="895" r:id="rId29"/>
    <p:sldId id="864" r:id="rId30"/>
    <p:sldId id="896" r:id="rId31"/>
    <p:sldId id="897" r:id="rId32"/>
    <p:sldId id="898" r:id="rId33"/>
    <p:sldId id="899" r:id="rId34"/>
    <p:sldId id="905" r:id="rId35"/>
    <p:sldId id="826" r:id="rId36"/>
    <p:sldId id="876" r:id="rId37"/>
    <p:sldId id="902" r:id="rId38"/>
    <p:sldId id="906" r:id="rId39"/>
    <p:sldId id="825" r:id="rId40"/>
    <p:sldId id="872" r:id="rId41"/>
    <p:sldId id="873" r:id="rId42"/>
    <p:sldId id="904" r:id="rId43"/>
    <p:sldId id="874" r:id="rId44"/>
    <p:sldId id="824" r:id="rId45"/>
    <p:sldId id="900" r:id="rId46"/>
    <p:sldId id="901" r:id="rId47"/>
    <p:sldId id="903" r:id="rId48"/>
    <p:sldId id="868" r:id="rId49"/>
    <p:sldId id="867" r:id="rId50"/>
  </p:sldIdLst>
  <p:sldSz cx="9144000" cy="6858000" type="screen4x3"/>
  <p:notesSz cx="6934200" cy="9232900"/>
  <p:defaultTextStyle>
    <a:defPPr>
      <a:defRPr lang="en-US"/>
    </a:defPPr>
    <a:lvl1pPr algn="l" rtl="0" fontAlgn="base">
      <a:spcBef>
        <a:spcPct val="0"/>
      </a:spcBef>
      <a:spcAft>
        <a:spcPct val="0"/>
      </a:spcAft>
      <a:defRPr sz="1200" kern="1200">
        <a:solidFill>
          <a:schemeClr val="tx1"/>
        </a:solidFill>
        <a:latin typeface="Times New Roman" pitchFamily="18" charset="0"/>
        <a:ea typeface="+mn-ea"/>
        <a:cs typeface="Arial" charset="0"/>
      </a:defRPr>
    </a:lvl1pPr>
    <a:lvl2pPr marL="457200" algn="l" rtl="0" fontAlgn="base">
      <a:spcBef>
        <a:spcPct val="0"/>
      </a:spcBef>
      <a:spcAft>
        <a:spcPct val="0"/>
      </a:spcAft>
      <a:defRPr sz="1200" kern="1200">
        <a:solidFill>
          <a:schemeClr val="tx1"/>
        </a:solidFill>
        <a:latin typeface="Times New Roman" pitchFamily="18" charset="0"/>
        <a:ea typeface="+mn-ea"/>
        <a:cs typeface="Arial" charset="0"/>
      </a:defRPr>
    </a:lvl2pPr>
    <a:lvl3pPr marL="914400" algn="l" rtl="0" fontAlgn="base">
      <a:spcBef>
        <a:spcPct val="0"/>
      </a:spcBef>
      <a:spcAft>
        <a:spcPct val="0"/>
      </a:spcAft>
      <a:defRPr sz="12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12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Times New Roman" pitchFamily="18" charset="0"/>
        <a:ea typeface="+mn-ea"/>
        <a:cs typeface="Arial" charset="0"/>
      </a:defRPr>
    </a:lvl6pPr>
    <a:lvl7pPr marL="2743200" algn="l" defTabSz="914400" rtl="0" eaLnBrk="1" latinLnBrk="0" hangingPunct="1">
      <a:defRPr sz="1200" kern="1200">
        <a:solidFill>
          <a:schemeClr val="tx1"/>
        </a:solidFill>
        <a:latin typeface="Times New Roman" pitchFamily="18" charset="0"/>
        <a:ea typeface="+mn-ea"/>
        <a:cs typeface="Arial" charset="0"/>
      </a:defRPr>
    </a:lvl7pPr>
    <a:lvl8pPr marL="3200400" algn="l" defTabSz="914400" rtl="0" eaLnBrk="1" latinLnBrk="0" hangingPunct="1">
      <a:defRPr sz="1200" kern="1200">
        <a:solidFill>
          <a:schemeClr val="tx1"/>
        </a:solidFill>
        <a:latin typeface="Times New Roman" pitchFamily="18" charset="0"/>
        <a:ea typeface="+mn-ea"/>
        <a:cs typeface="Arial" charset="0"/>
      </a:defRPr>
    </a:lvl8pPr>
    <a:lvl9pPr marL="3657600" algn="l" defTabSz="914400" rtl="0" eaLnBrk="1" latinLnBrk="0" hangingPunct="1">
      <a:defRPr sz="1200" kern="1200">
        <a:solidFill>
          <a:schemeClr val="tx1"/>
        </a:solidFill>
        <a:latin typeface="Times New Roman" pitchFamily="18" charset="0"/>
        <a:ea typeface="+mn-ea"/>
        <a:cs typeface="Arial" charset="0"/>
      </a:defRPr>
    </a:lvl9pPr>
  </p:defaultTextStyle>
  <p:extLst>
    <p:ext uri="{521415D9-36F7-43E2-AB2F-B90AF26B5E84}">
      <p14:sectionLst xmlns:p14="http://schemas.microsoft.com/office/powerpoint/2010/main">
        <p14:section name="Introduction" id="{5F9B600C-8B1C-438B-BC5C-6B1848CA5D79}">
          <p14:sldIdLst>
            <p14:sldId id="635"/>
            <p14:sldId id="863"/>
          </p14:sldIdLst>
        </p14:section>
        <p14:section name="Patterns" id="{5432761C-D687-4923-9F7D-D44F6838BF54}">
          <p14:sldIdLst>
            <p14:sldId id="865"/>
            <p14:sldId id="869"/>
            <p14:sldId id="862"/>
          </p14:sldIdLst>
        </p14:section>
        <p14:section name="Language" id="{2DCB51D8-0AD5-43DE-854E-22987307C571}">
          <p14:sldIdLst>
            <p14:sldId id="866"/>
            <p14:sldId id="870"/>
            <p14:sldId id="859"/>
          </p14:sldIdLst>
        </p14:section>
        <p14:section name="OO Innovations" id="{B70DBAA7-8D3E-4BF2-AAD2-199B888DAA0D}">
          <p14:sldIdLst>
            <p14:sldId id="860"/>
            <p14:sldId id="884"/>
            <p14:sldId id="885"/>
          </p14:sldIdLst>
        </p14:section>
        <p14:section name="Paradigms" id="{CCE5E790-F4F9-43FF-8AD2-036FFBAFC6E1}">
          <p14:sldIdLst>
            <p14:sldId id="861"/>
            <p14:sldId id="886"/>
            <p14:sldId id="887"/>
            <p14:sldId id="888"/>
            <p14:sldId id="889"/>
            <p14:sldId id="891"/>
            <p14:sldId id="890"/>
          </p14:sldIdLst>
        </p14:section>
        <p14:section name="Singleton" id="{A98396BD-B553-4712-9058-DE040522054A}">
          <p14:sldIdLst>
            <p14:sldId id="823"/>
            <p14:sldId id="879"/>
            <p14:sldId id="878"/>
            <p14:sldId id="881"/>
            <p14:sldId id="892"/>
          </p14:sldIdLst>
        </p14:section>
        <p14:section name="Lazy Initialization" id="{14D9B7FA-0074-4FB8-8E4C-BBCF8E2C4010}">
          <p14:sldIdLst>
            <p14:sldId id="893"/>
            <p14:sldId id="894"/>
          </p14:sldIdLst>
        </p14:section>
        <p14:section name="Iterator" id="{C86F7327-3ED7-451B-AFD9-72062FB87B22}">
          <p14:sldIdLst>
            <p14:sldId id="883"/>
            <p14:sldId id="871"/>
            <p14:sldId id="895"/>
          </p14:sldIdLst>
        </p14:section>
        <p14:section name="Command" id="{5D6CA825-5A72-4741-942B-DAE9975BD121}">
          <p14:sldIdLst>
            <p14:sldId id="864"/>
            <p14:sldId id="896"/>
            <p14:sldId id="897"/>
            <p14:sldId id="898"/>
            <p14:sldId id="899"/>
            <p14:sldId id="905"/>
          </p14:sldIdLst>
        </p14:section>
        <p14:section name="Factory" id="{1B6D146A-20B2-4413-A642-1F963200D971}">
          <p14:sldIdLst>
            <p14:sldId id="826"/>
            <p14:sldId id="876"/>
            <p14:sldId id="902"/>
            <p14:sldId id="906"/>
          </p14:sldIdLst>
        </p14:section>
        <p14:section name="Strategy" id="{10513B68-00CD-428B-AA50-20E18521D430}">
          <p14:sldIdLst>
            <p14:sldId id="825"/>
            <p14:sldId id="872"/>
            <p14:sldId id="873"/>
            <p14:sldId id="904"/>
            <p14:sldId id="874"/>
          </p14:sldIdLst>
        </p14:section>
        <p14:section name="Template Method" id="{E2761526-5339-49C5-A278-307E93E772A4}">
          <p14:sldIdLst>
            <p14:sldId id="824"/>
            <p14:sldId id="900"/>
            <p14:sldId id="901"/>
            <p14:sldId id="903"/>
          </p14:sldIdLst>
        </p14:section>
        <p14:section name="Closing" id="{45922315-C819-47A1-8389-7894A728ACD2}">
          <p14:sldIdLst>
            <p14:sldId id="868"/>
            <p14:sldId id="86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odefuguru" initials="k" lastIdx="8" clrIdx="0"/>
  <p:cmAuthor id="1" name="Chris Eargle" initials="CE"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97F42"/>
    <a:srgbClr val="FFCC66"/>
    <a:srgbClr val="91DB91"/>
    <a:srgbClr val="BF4D4D"/>
    <a:srgbClr val="A66221"/>
    <a:srgbClr val="C6D582"/>
    <a:srgbClr val="339933"/>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85199" autoAdjust="0"/>
  </p:normalViewPr>
  <p:slideViewPr>
    <p:cSldViewPr>
      <p:cViewPr>
        <p:scale>
          <a:sx n="100" d="100"/>
          <a:sy n="100" d="100"/>
        </p:scale>
        <p:origin x="-1099" y="-58"/>
      </p:cViewPr>
      <p:guideLst>
        <p:guide orient="horz" pos="1872"/>
        <p:guide pos="1728"/>
      </p:guideLst>
    </p:cSldViewPr>
  </p:slideViewPr>
  <p:outlineViewPr>
    <p:cViewPr>
      <p:scale>
        <a:sx n="33" d="100"/>
        <a:sy n="33" d="100"/>
      </p:scale>
      <p:origin x="0" y="32424"/>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66" d="100"/>
          <a:sy n="66" d="100"/>
        </p:scale>
        <p:origin x="-3173" y="-91"/>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03-12T02:38:50.354" idx="3">
    <p:pos x="7151" y="319"/>
    <p:text>Photo credits: http://www.flickr.com/photos/greyworld/6213475995
</p:text>
  </p:cm>
  <p:cm authorId="1" dt="2012-03-16T22:21:29.954" idx="1">
    <p:pos x="5952" y="96"/>
    <p:text>http://www.flickr.com/photos/22179048@N05/5144031942/</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2-03-12T02:38:50.354" idx="8">
    <p:pos x="7151" y="319"/>
    <p:text>Photo credits: http://www.flickr.com/photos/greyworld/6213475995
</p:text>
  </p:cm>
  <p:cm authorId="1" dt="2012-03-16T22:37:03.334" idx="3">
    <p:pos x="6024" y="78"/>
    <p:text>http://www.flickr.com/photos/brandonthemandon/2851417514/</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2-03-12T02:38:50.354" idx="7">
    <p:pos x="7151" y="319"/>
    <p:text>Photo credits: http://www.flickr.com/photos/greyworld/6213475995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2-03-16T23:02:00.192" idx="4">
    <p:pos x="6019" y="29"/>
    <p:text>http://www.flickr.com/photos/mwichary/3300657149/</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2-03-12T02:11:35.437" idx="1">
    <p:pos x="6991" y="26"/>
    <p:text>Attrib: http://www.flickr.com/photos/marcwathieu/5184546266/
</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2-03-12T09:05:58.397" idx="4">
    <p:pos x="6997" y="85"/>
    <p:text>Photo credits: http://www.flickr.com/photos/calliope/5347237755
</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2-03-12T02:12:38.820" idx="5">
    <p:pos x="6933" y="74"/>
    <p:text>Photo credits: http://www.flickr.com/photos/mpastwa/2110418928/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6350" y="-3175"/>
            <a:ext cx="3009900" cy="46513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30275" eaLnBrk="0" hangingPunct="0">
              <a:defRPr sz="1000" i="1">
                <a:cs typeface="+mn-cs"/>
              </a:defRPr>
            </a:lvl1pPr>
          </a:lstStyle>
          <a:p>
            <a:pPr>
              <a:defRPr/>
            </a:pPr>
            <a:endParaRPr lang="en-US"/>
          </a:p>
        </p:txBody>
      </p:sp>
      <p:sp>
        <p:nvSpPr>
          <p:cNvPr id="4099" name="Rectangle 3"/>
          <p:cNvSpPr>
            <a:spLocks noGrp="1" noChangeArrowheads="1"/>
          </p:cNvSpPr>
          <p:nvPr>
            <p:ph type="dt" sz="quarter" idx="1"/>
          </p:nvPr>
        </p:nvSpPr>
        <p:spPr bwMode="auto">
          <a:xfrm>
            <a:off x="3930650" y="-3175"/>
            <a:ext cx="3009900" cy="46513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30275" eaLnBrk="0" hangingPunct="0">
              <a:defRPr sz="1000" i="1">
                <a:cs typeface="+mn-cs"/>
              </a:defRPr>
            </a:lvl1pPr>
          </a:lstStyle>
          <a:p>
            <a:pPr>
              <a:defRPr/>
            </a:pPr>
            <a:endParaRPr lang="en-US"/>
          </a:p>
        </p:txBody>
      </p:sp>
      <p:sp>
        <p:nvSpPr>
          <p:cNvPr id="4100" name="Rectangle 4"/>
          <p:cNvSpPr>
            <a:spLocks noGrp="1" noChangeArrowheads="1"/>
          </p:cNvSpPr>
          <p:nvPr>
            <p:ph type="ftr" sz="quarter" idx="2"/>
          </p:nvPr>
        </p:nvSpPr>
        <p:spPr bwMode="auto">
          <a:xfrm>
            <a:off x="-6350" y="8770938"/>
            <a:ext cx="3009900" cy="465137"/>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30275" eaLnBrk="0" hangingPunct="0">
              <a:defRPr sz="1000" i="1">
                <a:cs typeface="+mn-cs"/>
              </a:defRPr>
            </a:lvl1pPr>
          </a:lstStyle>
          <a:p>
            <a:pPr>
              <a:defRPr/>
            </a:pPr>
            <a:endParaRPr lang="en-US"/>
          </a:p>
        </p:txBody>
      </p:sp>
      <p:sp>
        <p:nvSpPr>
          <p:cNvPr id="4101" name="Rectangle 5"/>
          <p:cNvSpPr>
            <a:spLocks noGrp="1" noChangeArrowheads="1"/>
          </p:cNvSpPr>
          <p:nvPr>
            <p:ph type="sldNum" sz="quarter" idx="3"/>
          </p:nvPr>
        </p:nvSpPr>
        <p:spPr bwMode="auto">
          <a:xfrm>
            <a:off x="3930650" y="8770938"/>
            <a:ext cx="3009900" cy="465137"/>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30275" eaLnBrk="0" hangingPunct="0">
              <a:defRPr sz="1000" i="1">
                <a:cs typeface="+mn-cs"/>
              </a:defRPr>
            </a:lvl1pPr>
          </a:lstStyle>
          <a:p>
            <a:pPr>
              <a:defRPr/>
            </a:pPr>
            <a:fld id="{B517DB44-12DD-4EFE-94DC-582AAE3D9E09}" type="slidenum">
              <a:rPr lang="en-US"/>
              <a:pPr>
                <a:defRPr/>
              </a:pPr>
              <a:t>‹#›</a:t>
            </a:fld>
            <a:endParaRPr lang="en-US"/>
          </a:p>
        </p:txBody>
      </p:sp>
    </p:spTree>
    <p:extLst>
      <p:ext uri="{BB962C8B-B14F-4D97-AF65-F5344CB8AC3E}">
        <p14:creationId xmlns:p14="http://schemas.microsoft.com/office/powerpoint/2010/main" val="1538658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6350" y="-3175"/>
            <a:ext cx="3009900" cy="46513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930275" eaLnBrk="0" hangingPunct="0">
              <a:defRPr sz="1000" i="1">
                <a:cs typeface="+mn-cs"/>
              </a:defRPr>
            </a:lvl1pPr>
          </a:lstStyle>
          <a:p>
            <a:pPr>
              <a:defRPr/>
            </a:pPr>
            <a:endParaRPr lang="en-US"/>
          </a:p>
        </p:txBody>
      </p:sp>
      <p:sp>
        <p:nvSpPr>
          <p:cNvPr id="2051" name="Rectangle 3"/>
          <p:cNvSpPr>
            <a:spLocks noGrp="1" noChangeArrowheads="1"/>
          </p:cNvSpPr>
          <p:nvPr>
            <p:ph type="dt" idx="1"/>
          </p:nvPr>
        </p:nvSpPr>
        <p:spPr bwMode="auto">
          <a:xfrm>
            <a:off x="3930650" y="-3175"/>
            <a:ext cx="3009900" cy="46513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30275" eaLnBrk="0" hangingPunct="0">
              <a:defRPr sz="1000" i="1">
                <a:cs typeface="+mn-cs"/>
              </a:defRPr>
            </a:lvl1pPr>
          </a:lstStyle>
          <a:p>
            <a:pPr>
              <a:defRPr/>
            </a:pPr>
            <a:endParaRPr lang="en-US"/>
          </a:p>
        </p:txBody>
      </p:sp>
      <p:sp>
        <p:nvSpPr>
          <p:cNvPr id="2052" name="Rectangle 4"/>
          <p:cNvSpPr>
            <a:spLocks noGrp="1" noChangeArrowheads="1"/>
          </p:cNvSpPr>
          <p:nvPr>
            <p:ph type="ftr" sz="quarter" idx="4"/>
          </p:nvPr>
        </p:nvSpPr>
        <p:spPr bwMode="auto">
          <a:xfrm>
            <a:off x="-6350" y="8770938"/>
            <a:ext cx="3009900" cy="465137"/>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930275" eaLnBrk="0" hangingPunct="0">
              <a:defRPr sz="1000" i="1">
                <a:cs typeface="+mn-cs"/>
              </a:defRPr>
            </a:lvl1pPr>
          </a:lstStyle>
          <a:p>
            <a:pPr>
              <a:defRPr/>
            </a:pPr>
            <a:endParaRPr lang="en-US"/>
          </a:p>
        </p:txBody>
      </p:sp>
      <p:sp>
        <p:nvSpPr>
          <p:cNvPr id="2053" name="Rectangle 5"/>
          <p:cNvSpPr>
            <a:spLocks noGrp="1" noChangeArrowheads="1"/>
          </p:cNvSpPr>
          <p:nvPr>
            <p:ph type="sldNum" sz="quarter" idx="5"/>
          </p:nvPr>
        </p:nvSpPr>
        <p:spPr bwMode="auto">
          <a:xfrm>
            <a:off x="3930650" y="8770938"/>
            <a:ext cx="3009900" cy="465137"/>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30275" eaLnBrk="0" hangingPunct="0">
              <a:defRPr sz="1000" i="1">
                <a:cs typeface="+mn-cs"/>
              </a:defRPr>
            </a:lvl1pPr>
          </a:lstStyle>
          <a:p>
            <a:pPr>
              <a:defRPr/>
            </a:pPr>
            <a:fld id="{1554E7E6-EC24-479C-9BB4-7DF145C540BA}" type="slidenum">
              <a:rPr lang="en-US"/>
              <a:pPr>
                <a:defRPr/>
              </a:pPr>
              <a:t>‹#›</a:t>
            </a:fld>
            <a:endParaRPr lang="en-US"/>
          </a:p>
        </p:txBody>
      </p:sp>
      <p:sp>
        <p:nvSpPr>
          <p:cNvPr id="46086" name="Rectangle 6"/>
          <p:cNvSpPr>
            <a:spLocks noGrp="1" noRot="1" noChangeAspect="1" noChangeArrowheads="1" noTextEdit="1"/>
          </p:cNvSpPr>
          <p:nvPr>
            <p:ph type="sldImg" idx="2"/>
          </p:nvPr>
        </p:nvSpPr>
        <p:spPr bwMode="auto">
          <a:xfrm>
            <a:off x="1174750" y="711200"/>
            <a:ext cx="4584700" cy="34385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5" name="Rectangle 7"/>
          <p:cNvSpPr>
            <a:spLocks noGrp="1" noChangeArrowheads="1"/>
          </p:cNvSpPr>
          <p:nvPr>
            <p:ph type="body" sz="quarter" idx="3"/>
          </p:nvPr>
        </p:nvSpPr>
        <p:spPr bwMode="auto">
          <a:xfrm>
            <a:off x="935038" y="4375150"/>
            <a:ext cx="5064125" cy="4157663"/>
          </a:xfrm>
          <a:prstGeom prst="rect">
            <a:avLst/>
          </a:prstGeom>
          <a:noFill/>
          <a:ln w="9525">
            <a:noFill/>
            <a:miter lim="800000"/>
            <a:headEnd/>
            <a:tailEnd/>
          </a:ln>
          <a:effectLst/>
        </p:spPr>
        <p:txBody>
          <a:bodyPr vert="horz" wrap="square" lIns="95250" tIns="57150" rIns="95250" bIns="5715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4044676262"/>
      </p:ext>
    </p:extLst>
  </p:cSld>
  <p:clrMap bg1="lt1" tx1="dk1" bg2="lt2" tx2="dk2" accent1="accent1" accent2="accent2" accent3="accent3" accent4="accent4" accent5="accent5" accent6="accent6" hlink="hlink" folHlink="folHlink"/>
  <p:notesStyle>
    <a:lvl1pPr algn="l" defTabSz="906463"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8788" algn="l" defTabSz="906463"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8050" algn="l" defTabSz="906463"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55725" algn="l" defTabSz="906463"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4038" algn="l" defTabSz="906463"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sldNum" sz="quarter" idx="5"/>
          </p:nvPr>
        </p:nvSpPr>
        <p:spPr/>
        <p:txBody>
          <a:bodyPr/>
          <a:lstStyle/>
          <a:p>
            <a:pPr>
              <a:defRPr/>
            </a:pPr>
            <a:fld id="{E46DEE69-47F8-4B42-9C43-CA71023637C5}" type="slidenum">
              <a:rPr lang="en-US" smtClean="0"/>
              <a:pPr>
                <a:defRPr/>
              </a:pPr>
              <a:t>1</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p:txBody>
          <a:bodyPr/>
          <a:lstStyle/>
          <a:p>
            <a:pPr>
              <a:defRPr/>
            </a:pPr>
            <a:fld id="{517DDBB6-D2F7-4B54-8918-CB55CE220876}" type="slidenum">
              <a:rPr lang="en-US" smtClean="0"/>
              <a:pPr>
                <a:defRPr/>
              </a:pPr>
              <a:t>39</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p:txBody>
          <a:bodyPr/>
          <a:lstStyle/>
          <a:p>
            <a:pPr>
              <a:defRPr/>
            </a:pPr>
            <a:fld id="{517DDBB6-D2F7-4B54-8918-CB55CE220876}" type="slidenum">
              <a:rPr lang="en-US" smtClean="0"/>
              <a:pPr>
                <a:defRPr/>
              </a:pPr>
              <a:t>44</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554E7E6-EC24-479C-9BB4-7DF145C540BA}" type="slidenum">
              <a:rPr lang="en-US" smtClean="0"/>
              <a:pPr>
                <a:defRPr/>
              </a:pPr>
              <a:t>3</a:t>
            </a:fld>
            <a:endParaRPr lang="en-US"/>
          </a:p>
        </p:txBody>
      </p:sp>
    </p:spTree>
    <p:extLst>
      <p:ext uri="{BB962C8B-B14F-4D97-AF65-F5344CB8AC3E}">
        <p14:creationId xmlns:p14="http://schemas.microsoft.com/office/powerpoint/2010/main" val="1030181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three levels</a:t>
            </a:r>
            <a:r>
              <a:rPr lang="en-US" baseline="0" dirty="0" smtClean="0"/>
              <a:t> are from Peter </a:t>
            </a:r>
            <a:r>
              <a:rPr lang="en-US" baseline="0" dirty="0" err="1" smtClean="0"/>
              <a:t>Norvig’s</a:t>
            </a:r>
            <a:r>
              <a:rPr lang="en-US" baseline="0" dirty="0" smtClean="0"/>
              <a:t> articles in Object World.</a:t>
            </a:r>
            <a:endParaRPr lang="en-US" dirty="0"/>
          </a:p>
        </p:txBody>
      </p:sp>
      <p:sp>
        <p:nvSpPr>
          <p:cNvPr id="4" name="Slide Number Placeholder 3"/>
          <p:cNvSpPr>
            <a:spLocks noGrp="1"/>
          </p:cNvSpPr>
          <p:nvPr>
            <p:ph type="sldNum" sz="quarter" idx="10"/>
          </p:nvPr>
        </p:nvSpPr>
        <p:spPr/>
        <p:txBody>
          <a:bodyPr/>
          <a:lstStyle/>
          <a:p>
            <a:pPr>
              <a:defRPr/>
            </a:pPr>
            <a:fld id="{1554E7E6-EC24-479C-9BB4-7DF145C540BA}" type="slidenum">
              <a:rPr lang="en-US" smtClean="0"/>
              <a:pPr>
                <a:defRPr/>
              </a:pPr>
              <a:t>4</a:t>
            </a:fld>
            <a:endParaRPr lang="en-US"/>
          </a:p>
        </p:txBody>
      </p:sp>
    </p:spTree>
    <p:extLst>
      <p:ext uri="{BB962C8B-B14F-4D97-AF65-F5344CB8AC3E}">
        <p14:creationId xmlns:p14="http://schemas.microsoft.com/office/powerpoint/2010/main" val="369971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generic programming is a style of computer programming in which algorithms are written in terms of to-be-specified-later types that are then instantiated when needed for specific types provided as parameters. This approach, pioneered by Ada in 1983, permits writing common functions or types that differ only in the set of types on which they operate when used, thus reducing duplication. </a:t>
            </a:r>
            <a:r>
              <a:rPr lang="en-US" dirty="0" smtClean="0">
                <a:effectLst/>
              </a:rPr>
              <a:t>The Gang</a:t>
            </a:r>
            <a:r>
              <a:rPr lang="en-US" baseline="0" dirty="0" smtClean="0">
                <a:effectLst/>
              </a:rPr>
              <a:t> of Four </a:t>
            </a:r>
            <a:r>
              <a:rPr lang="en-US" dirty="0" smtClean="0">
                <a:effectLst/>
              </a:rPr>
              <a:t>noted that this technique, especially when combined with</a:t>
            </a:r>
            <a:r>
              <a:rPr lang="en-US" baseline="0" dirty="0" smtClean="0">
                <a:effectLst/>
              </a:rPr>
              <a:t> delegation</a:t>
            </a:r>
            <a:r>
              <a:rPr lang="en-US" dirty="0" smtClean="0">
                <a:effectLst/>
              </a:rPr>
              <a:t>, is very powerful but that "[dynamic], highly parameterized software is harder to understand than more static software."</a:t>
            </a:r>
            <a:r>
              <a:rPr lang="en-US" baseline="30000" dirty="0" smtClean="0">
                <a:effectLst/>
                <a:hlinkClick r:id="" action="ppaction://hlinkfile"/>
              </a:rPr>
              <a:t>[1]</a:t>
            </a:r>
            <a:endParaRPr lang="en-US" dirty="0"/>
          </a:p>
        </p:txBody>
      </p:sp>
      <p:sp>
        <p:nvSpPr>
          <p:cNvPr id="4" name="Slide Number Placeholder 3"/>
          <p:cNvSpPr>
            <a:spLocks noGrp="1"/>
          </p:cNvSpPr>
          <p:nvPr>
            <p:ph type="sldNum" sz="quarter" idx="10"/>
          </p:nvPr>
        </p:nvSpPr>
        <p:spPr/>
        <p:txBody>
          <a:bodyPr/>
          <a:lstStyle/>
          <a:p>
            <a:pPr>
              <a:defRPr/>
            </a:pPr>
            <a:fld id="{1554E7E6-EC24-479C-9BB4-7DF145C540BA}" type="slidenum">
              <a:rPr lang="en-US" smtClean="0"/>
              <a:pPr>
                <a:defRPr/>
              </a:pPr>
              <a:t>13</a:t>
            </a:fld>
            <a:endParaRPr lang="en-US"/>
          </a:p>
        </p:txBody>
      </p:sp>
    </p:spTree>
    <p:extLst>
      <p:ext uri="{BB962C8B-B14F-4D97-AF65-F5344CB8AC3E}">
        <p14:creationId xmlns:p14="http://schemas.microsoft.com/office/powerpoint/2010/main" val="1738416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p:txBody>
          <a:bodyPr/>
          <a:lstStyle/>
          <a:p>
            <a:pPr>
              <a:defRPr/>
            </a:pPr>
            <a:fld id="{517DDBB6-D2F7-4B54-8918-CB55CE220876}" type="slidenum">
              <a:rPr lang="en-US" smtClean="0"/>
              <a:pPr>
                <a:defRPr/>
              </a:pPr>
              <a:t>19</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p:txBody>
          <a:bodyPr/>
          <a:lstStyle/>
          <a:p>
            <a:pPr>
              <a:defRPr/>
            </a:pPr>
            <a:fld id="{517DDBB6-D2F7-4B54-8918-CB55CE220876}" type="slidenum">
              <a:rPr lang="en-US" smtClean="0"/>
              <a:pPr>
                <a:defRPr/>
              </a:pPr>
              <a:t>24</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p:txBody>
          <a:bodyPr/>
          <a:lstStyle/>
          <a:p>
            <a:pPr>
              <a:defRPr/>
            </a:pPr>
            <a:fld id="{517DDBB6-D2F7-4B54-8918-CB55CE220876}" type="slidenum">
              <a:rPr lang="en-US" smtClean="0"/>
              <a:pPr>
                <a:defRPr/>
              </a:pPr>
              <a:t>26</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p:txBody>
          <a:bodyPr/>
          <a:lstStyle/>
          <a:p>
            <a:pPr>
              <a:defRPr/>
            </a:pPr>
            <a:fld id="{517DDBB6-D2F7-4B54-8918-CB55CE220876}" type="slidenum">
              <a:rPr lang="en-US" smtClean="0"/>
              <a:pPr>
                <a:defRPr/>
              </a:pPr>
              <a:t>29</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p:txBody>
          <a:bodyPr/>
          <a:lstStyle/>
          <a:p>
            <a:pPr>
              <a:defRPr/>
            </a:pPr>
            <a:fld id="{517DDBB6-D2F7-4B54-8918-CB55CE220876}" type="slidenum">
              <a:rPr lang="en-US" smtClean="0"/>
              <a:pPr>
                <a:defRPr/>
              </a:pPr>
              <a:t>35</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sz="quarter"/>
          </p:nvPr>
        </p:nvSpPr>
        <p:spPr>
          <a:xfrm>
            <a:off x="698500" y="2420938"/>
            <a:ext cx="7772400" cy="2722562"/>
          </a:xfrm>
        </p:spPr>
        <p:txBody>
          <a:bodyPr anchor="ctr"/>
          <a:lstStyle>
            <a:lvl1pPr>
              <a:defRPr/>
            </a:lvl1pPr>
          </a:lstStyle>
          <a:p>
            <a:r>
              <a:rPr lang="en-US" dirty="0"/>
              <a:t>Click to edit Master title style</a:t>
            </a:r>
          </a:p>
        </p:txBody>
      </p:sp>
    </p:spTree>
    <p:extLst>
      <p:ext uri="{BB962C8B-B14F-4D97-AF65-F5344CB8AC3E}">
        <p14:creationId xmlns:p14="http://schemas.microsoft.com/office/powerpoint/2010/main" val="14667677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55650"/>
          </a:xfrm>
        </p:spPr>
        <p:txBody>
          <a:bodyPr anchor="ctr" anchorCtr="0"/>
          <a:lstStyle>
            <a:lvl1pPr>
              <a:defRPr sz="7200">
                <a:latin typeface="Calibri" pitchFamily="34" charset="0"/>
                <a:cs typeface="Calibri" pitchFamily="34" charset="0"/>
              </a:defRPr>
            </a:lvl1pPr>
          </a:lstStyle>
          <a:p>
            <a:r>
              <a:rPr lang="en-US" dirty="0" smtClean="0"/>
              <a:t>Click to edit</a:t>
            </a:r>
            <a:endParaRPr lang="en-US" dirty="0"/>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noChangeArrowheads="1"/>
          </p:cNvSpPr>
          <p:nvPr>
            <p:ph type="sldNum" sz="quarter" idx="10"/>
          </p:nvPr>
        </p:nvSpPr>
        <p:spPr>
          <a:xfrm>
            <a:off x="7162800" y="6477000"/>
            <a:ext cx="1979613" cy="381000"/>
          </a:xfrm>
          <a:prstGeom prst="rect">
            <a:avLst/>
          </a:prstGeom>
        </p:spPr>
        <p:txBody>
          <a:bodyPr/>
          <a:lstStyle>
            <a:lvl1pPr eaLnBrk="0" hangingPunct="0">
              <a:defRPr>
                <a:cs typeface="+mn-cs"/>
              </a:defRPr>
            </a:lvl1pPr>
          </a:lstStyle>
          <a:p>
            <a:pPr>
              <a:defRPr/>
            </a:pPr>
            <a:fld id="{52311CCA-F20D-4963-A916-1F646B9CE0AA}" type="slidenum">
              <a:rPr lang="en-US"/>
              <a:pPr>
                <a:defRPr/>
              </a:pPr>
              <a:t>‹#›</a:t>
            </a:fld>
            <a:endParaRPr lang="en-US"/>
          </a:p>
        </p:txBody>
      </p:sp>
      <p:sp>
        <p:nvSpPr>
          <p:cNvPr id="5" name="Rectangle 5"/>
          <p:cNvSpPr>
            <a:spLocks noGrp="1" noChangeArrowheads="1"/>
          </p:cNvSpPr>
          <p:nvPr>
            <p:ph type="dt" sz="half" idx="11"/>
          </p:nvPr>
        </p:nvSpPr>
        <p:spPr>
          <a:xfrm>
            <a:off x="0" y="6402388"/>
            <a:ext cx="1905000" cy="455612"/>
          </a:xfrm>
          <a:prstGeom prst="rect">
            <a:avLst/>
          </a:prstGeom>
        </p:spPr>
        <p:txBody>
          <a:bodyPr/>
          <a:lstStyle>
            <a:lvl1pPr eaLnBrk="0" hangingPunct="0">
              <a:defRPr>
                <a:cs typeface="+mn-cs"/>
              </a:defRPr>
            </a:lvl1pPr>
          </a:lstStyle>
          <a:p>
            <a:pPr>
              <a:defRPr/>
            </a:pPr>
            <a:fld id="{FD494765-43DB-4424-B507-AAA98576A5FB}" type="datetime1">
              <a:rPr lang="en-US"/>
              <a:pPr>
                <a:defRPr/>
              </a:pPr>
              <a:t>6/15/2012</a:t>
            </a:fld>
            <a:endParaRPr lang="en-US"/>
          </a:p>
        </p:txBody>
      </p:sp>
      <p:sp>
        <p:nvSpPr>
          <p:cNvPr id="6" name="Rectangle 7"/>
          <p:cNvSpPr>
            <a:spLocks noGrp="1" noChangeArrowheads="1"/>
          </p:cNvSpPr>
          <p:nvPr>
            <p:ph type="ftr" sz="quarter" idx="12"/>
          </p:nvPr>
        </p:nvSpPr>
        <p:spPr>
          <a:xfrm>
            <a:off x="3124200" y="6400800"/>
            <a:ext cx="2895600" cy="457200"/>
          </a:xfrm>
          <a:prstGeom prst="rect">
            <a:avLst/>
          </a:prstGeom>
        </p:spPr>
        <p:txBody>
          <a:bodyPr/>
          <a:lstStyle>
            <a:lvl1pPr eaLnBrk="0" hangingPunct="0">
              <a:defRPr>
                <a:cs typeface="+mn-cs"/>
              </a:defRPr>
            </a:lvl1pPr>
          </a:lstStyle>
          <a:p>
            <a:pPr>
              <a:defRPr/>
            </a:pPr>
            <a:endParaRPr lang="en-US"/>
          </a:p>
        </p:txBody>
      </p:sp>
    </p:spTree>
    <p:extLst>
      <p:ext uri="{BB962C8B-B14F-4D97-AF65-F5344CB8AC3E}">
        <p14:creationId xmlns:p14="http://schemas.microsoft.com/office/powerpoint/2010/main" val="11936101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066800"/>
            <a:ext cx="2286000" cy="5059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066800"/>
            <a:ext cx="6705600" cy="5059363"/>
          </a:xfrm>
          <a:prstGeom prst="rect">
            <a:avLst/>
          </a:prstGeom>
        </p:spPr>
        <p:txBody>
          <a:bodyPr vert="eaVert"/>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noChangeArrowheads="1"/>
          </p:cNvSpPr>
          <p:nvPr>
            <p:ph type="sldNum" sz="quarter" idx="10"/>
          </p:nvPr>
        </p:nvSpPr>
        <p:spPr>
          <a:xfrm>
            <a:off x="7162800" y="6477000"/>
            <a:ext cx="1979613" cy="381000"/>
          </a:xfrm>
          <a:prstGeom prst="rect">
            <a:avLst/>
          </a:prstGeom>
        </p:spPr>
        <p:txBody>
          <a:bodyPr/>
          <a:lstStyle>
            <a:lvl1pPr eaLnBrk="0" hangingPunct="0">
              <a:defRPr>
                <a:cs typeface="+mn-cs"/>
              </a:defRPr>
            </a:lvl1pPr>
          </a:lstStyle>
          <a:p>
            <a:pPr>
              <a:defRPr/>
            </a:pPr>
            <a:fld id="{78335B34-2365-4D04-8E5F-CE7BF85AEC3B}" type="slidenum">
              <a:rPr lang="en-US"/>
              <a:pPr>
                <a:defRPr/>
              </a:pPr>
              <a:t>‹#›</a:t>
            </a:fld>
            <a:endParaRPr lang="en-US"/>
          </a:p>
        </p:txBody>
      </p:sp>
      <p:sp>
        <p:nvSpPr>
          <p:cNvPr id="5" name="Rectangle 5"/>
          <p:cNvSpPr>
            <a:spLocks noGrp="1" noChangeArrowheads="1"/>
          </p:cNvSpPr>
          <p:nvPr>
            <p:ph type="dt" sz="half" idx="11"/>
          </p:nvPr>
        </p:nvSpPr>
        <p:spPr>
          <a:xfrm>
            <a:off x="0" y="6402388"/>
            <a:ext cx="1905000" cy="455612"/>
          </a:xfrm>
          <a:prstGeom prst="rect">
            <a:avLst/>
          </a:prstGeom>
        </p:spPr>
        <p:txBody>
          <a:bodyPr/>
          <a:lstStyle>
            <a:lvl1pPr eaLnBrk="0" hangingPunct="0">
              <a:defRPr>
                <a:cs typeface="+mn-cs"/>
              </a:defRPr>
            </a:lvl1pPr>
          </a:lstStyle>
          <a:p>
            <a:pPr>
              <a:defRPr/>
            </a:pPr>
            <a:fld id="{12F87B60-94AD-4078-AD89-9384780C90EC}" type="datetime1">
              <a:rPr lang="en-US"/>
              <a:pPr>
                <a:defRPr/>
              </a:pPr>
              <a:t>6/15/2012</a:t>
            </a:fld>
            <a:endParaRPr lang="en-US"/>
          </a:p>
        </p:txBody>
      </p:sp>
      <p:sp>
        <p:nvSpPr>
          <p:cNvPr id="6" name="Rectangle 7"/>
          <p:cNvSpPr>
            <a:spLocks noGrp="1" noChangeArrowheads="1"/>
          </p:cNvSpPr>
          <p:nvPr>
            <p:ph type="ftr" sz="quarter" idx="12"/>
          </p:nvPr>
        </p:nvSpPr>
        <p:spPr>
          <a:xfrm>
            <a:off x="3124200" y="6400800"/>
            <a:ext cx="2895600" cy="457200"/>
          </a:xfrm>
          <a:prstGeom prst="rect">
            <a:avLst/>
          </a:prstGeom>
        </p:spPr>
        <p:txBody>
          <a:bodyPr/>
          <a:lstStyle>
            <a:lvl1pPr eaLnBrk="0" hangingPunct="0">
              <a:defRPr>
                <a:cs typeface="+mn-cs"/>
              </a:defRPr>
            </a:lvl1pPr>
          </a:lstStyle>
          <a:p>
            <a:pPr>
              <a:defRPr/>
            </a:pPr>
            <a:endParaRPr lang="en-US"/>
          </a:p>
        </p:txBody>
      </p:sp>
    </p:spTree>
    <p:extLst>
      <p:ext uri="{BB962C8B-B14F-4D97-AF65-F5344CB8AC3E}">
        <p14:creationId xmlns:p14="http://schemas.microsoft.com/office/powerpoint/2010/main" val="37143732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bwMode="auto">
          <a:xfrm>
            <a:off x="0" y="0"/>
            <a:ext cx="9144000" cy="6858000"/>
          </a:xfrm>
          <a:prstGeom prst="rect">
            <a:avLst/>
          </a:prstGeom>
          <a:solidFill>
            <a:schemeClr val="bg1"/>
          </a:solidFill>
          <a:ln w="12700" cap="flat" cmpd="sng" algn="ctr">
            <a:solidFill>
              <a:schemeClr val="tx1"/>
            </a:solidFill>
            <a:prstDash val="solid"/>
            <a:round/>
            <a:headEnd type="none" w="sm" len="sm"/>
            <a:tailEnd type="none" w="sm" len="sm"/>
          </a:ln>
          <a:effectLst>
            <a:innerShdw blurRad="114300">
              <a:prstClr val="black"/>
            </a:innerShdw>
            <a:softEdge rad="127000"/>
          </a:effectLst>
        </p:spPr>
        <p:txBody>
          <a:bodyPr vert="horz" wrap="square" lIns="457200" tIns="457200" rIns="457200" bIns="457200" numCol="1" rtlCol="0" anchor="t" anchorCtr="0" compatLnSpc="1">
            <a:prstTxWarp prst="textNoShape">
              <a:avLst/>
            </a:prstTxWarp>
          </a:bodyPr>
          <a:lstStyle/>
          <a:p>
            <a:r>
              <a:rPr lang="en-US" dirty="0" smtClean="0"/>
              <a:t> </a:t>
            </a:r>
            <a:endParaRPr kumimoji="0" lang="en-US" sz="1200" b="0" i="0" u="none" strike="noStrike" cap="none" normalizeH="0" baseline="0" dirty="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838064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55650"/>
          </a:xfrm>
        </p:spPr>
        <p:txBody>
          <a:bodyPr anchor="ctr" anchorCtr="0"/>
          <a:lstStyle>
            <a:lvl1pPr>
              <a:defRPr sz="7200">
                <a:latin typeface="Calibri" pitchFamily="34" charset="0"/>
                <a:cs typeface="Calibri" pitchFamily="34" charset="0"/>
              </a:defRPr>
            </a:lvl1pPr>
          </a:lstStyle>
          <a:p>
            <a:r>
              <a:rPr lang="en-US" dirty="0" smtClean="0"/>
              <a:t>Click to edit</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11718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Slide Number Placeholder 3"/>
          <p:cNvSpPr>
            <a:spLocks noGrp="1" noChangeArrowheads="1"/>
          </p:cNvSpPr>
          <p:nvPr>
            <p:ph type="sldNum" sz="quarter" idx="10"/>
          </p:nvPr>
        </p:nvSpPr>
        <p:spPr>
          <a:xfrm>
            <a:off x="7162800" y="6477000"/>
            <a:ext cx="1979613" cy="381000"/>
          </a:xfrm>
          <a:prstGeom prst="rect">
            <a:avLst/>
          </a:prstGeom>
        </p:spPr>
        <p:txBody>
          <a:bodyPr/>
          <a:lstStyle>
            <a:lvl1pPr eaLnBrk="0" hangingPunct="0">
              <a:defRPr>
                <a:cs typeface="+mn-cs"/>
              </a:defRPr>
            </a:lvl1pPr>
          </a:lstStyle>
          <a:p>
            <a:pPr>
              <a:defRPr/>
            </a:pPr>
            <a:fld id="{79F8ABA2-B6E2-45AE-8BB7-1F658A0445C9}" type="slidenum">
              <a:rPr lang="en-US"/>
              <a:pPr>
                <a:defRPr/>
              </a:pPr>
              <a:t>‹#›</a:t>
            </a:fld>
            <a:endParaRPr lang="en-US"/>
          </a:p>
        </p:txBody>
      </p:sp>
      <p:sp>
        <p:nvSpPr>
          <p:cNvPr id="5" name="Rectangle 5"/>
          <p:cNvSpPr>
            <a:spLocks noGrp="1" noChangeArrowheads="1"/>
          </p:cNvSpPr>
          <p:nvPr>
            <p:ph type="dt" sz="half" idx="11"/>
          </p:nvPr>
        </p:nvSpPr>
        <p:spPr>
          <a:xfrm>
            <a:off x="0" y="6402388"/>
            <a:ext cx="1905000" cy="455612"/>
          </a:xfrm>
          <a:prstGeom prst="rect">
            <a:avLst/>
          </a:prstGeom>
        </p:spPr>
        <p:txBody>
          <a:bodyPr/>
          <a:lstStyle>
            <a:lvl1pPr eaLnBrk="0" hangingPunct="0">
              <a:defRPr>
                <a:cs typeface="+mn-cs"/>
              </a:defRPr>
            </a:lvl1pPr>
          </a:lstStyle>
          <a:p>
            <a:pPr>
              <a:defRPr/>
            </a:pPr>
            <a:fld id="{DAFFBF24-E3A4-40C5-8384-63ED61832157}" type="datetime1">
              <a:rPr lang="en-US"/>
              <a:pPr>
                <a:defRPr/>
              </a:pPr>
              <a:t>6/15/2012</a:t>
            </a:fld>
            <a:endParaRPr lang="en-US"/>
          </a:p>
        </p:txBody>
      </p:sp>
      <p:sp>
        <p:nvSpPr>
          <p:cNvPr id="6" name="Rectangle 7"/>
          <p:cNvSpPr>
            <a:spLocks noGrp="1" noChangeArrowheads="1"/>
          </p:cNvSpPr>
          <p:nvPr>
            <p:ph type="ftr" sz="quarter" idx="12"/>
          </p:nvPr>
        </p:nvSpPr>
        <p:spPr>
          <a:xfrm>
            <a:off x="3124200" y="6400800"/>
            <a:ext cx="2895600" cy="457200"/>
          </a:xfrm>
          <a:prstGeom prst="rect">
            <a:avLst/>
          </a:prstGeom>
        </p:spPr>
        <p:txBody>
          <a:bodyPr/>
          <a:lstStyle>
            <a:lvl1pPr eaLnBrk="0" hangingPunct="0">
              <a:defRPr>
                <a:cs typeface="+mn-cs"/>
              </a:defRPr>
            </a:lvl1pPr>
          </a:lstStyle>
          <a:p>
            <a:pPr>
              <a:defRPr/>
            </a:pPr>
            <a:endParaRPr lang="en-US"/>
          </a:p>
        </p:txBody>
      </p:sp>
    </p:spTree>
    <p:extLst>
      <p:ext uri="{BB962C8B-B14F-4D97-AF65-F5344CB8AC3E}">
        <p14:creationId xmlns:p14="http://schemas.microsoft.com/office/powerpoint/2010/main" val="2515100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55650"/>
          </a:xfrm>
        </p:spPr>
        <p:txBody>
          <a:bodyPr anchor="ctr" anchorCtr="0"/>
          <a:lstStyle>
            <a:lvl1pPr>
              <a:defRPr sz="7200">
                <a:latin typeface="Calibri" pitchFamily="34" charset="0"/>
                <a:cs typeface="Calibri" pitchFamily="34" charset="0"/>
              </a:defRPr>
            </a:lvl1pPr>
          </a:lstStyle>
          <a:p>
            <a:r>
              <a:rPr lang="en-US" dirty="0" smtClean="0"/>
              <a:t>Click to edit</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solidFill>
                  <a:schemeClr val="bg1">
                    <a:lumMod val="75000"/>
                  </a:schemeClr>
                </a:solidFill>
              </a:defRPr>
            </a:lvl1pPr>
            <a:lvl2pPr>
              <a:defRPr sz="2400">
                <a:solidFill>
                  <a:schemeClr val="bg1">
                    <a:lumMod val="75000"/>
                  </a:schemeClr>
                </a:solidFill>
              </a:defRPr>
            </a:lvl2pPr>
            <a:lvl3pPr>
              <a:defRPr sz="2000">
                <a:solidFill>
                  <a:schemeClr val="bg1">
                    <a:lumMod val="75000"/>
                  </a:schemeClr>
                </a:solidFill>
              </a:defRPr>
            </a:lvl3pPr>
            <a:lvl4pPr>
              <a:defRPr sz="1800">
                <a:solidFill>
                  <a:schemeClr val="bg1">
                    <a:lumMod val="75000"/>
                  </a:schemeClr>
                </a:solidFill>
              </a:defRPr>
            </a:lvl4pPr>
            <a:lvl5pPr>
              <a:defRPr sz="1800">
                <a:solidFill>
                  <a:schemeClr val="bg1">
                    <a:lumMod val="7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solidFill>
                  <a:schemeClr val="bg1">
                    <a:lumMod val="75000"/>
                  </a:schemeClr>
                </a:solidFill>
              </a:defRPr>
            </a:lvl1pPr>
            <a:lvl2pPr>
              <a:defRPr sz="2400">
                <a:solidFill>
                  <a:schemeClr val="bg1">
                    <a:lumMod val="75000"/>
                  </a:schemeClr>
                </a:solidFill>
              </a:defRPr>
            </a:lvl2pPr>
            <a:lvl3pPr>
              <a:defRPr sz="2000">
                <a:solidFill>
                  <a:schemeClr val="bg1">
                    <a:lumMod val="75000"/>
                  </a:schemeClr>
                </a:solidFill>
              </a:defRPr>
            </a:lvl3pPr>
            <a:lvl4pPr>
              <a:defRPr sz="1800">
                <a:solidFill>
                  <a:schemeClr val="bg1">
                    <a:lumMod val="75000"/>
                  </a:schemeClr>
                </a:solidFill>
              </a:defRPr>
            </a:lvl4pPr>
            <a:lvl5pPr>
              <a:defRPr sz="1800">
                <a:solidFill>
                  <a:schemeClr val="bg1">
                    <a:lumMod val="7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3"/>
          <p:cNvSpPr>
            <a:spLocks noGrp="1" noChangeArrowheads="1"/>
          </p:cNvSpPr>
          <p:nvPr>
            <p:ph type="sldNum" sz="quarter" idx="10"/>
          </p:nvPr>
        </p:nvSpPr>
        <p:spPr>
          <a:xfrm>
            <a:off x="7162800" y="6477000"/>
            <a:ext cx="1979613" cy="381000"/>
          </a:xfrm>
          <a:prstGeom prst="rect">
            <a:avLst/>
          </a:prstGeom>
        </p:spPr>
        <p:txBody>
          <a:bodyPr/>
          <a:lstStyle>
            <a:lvl1pPr eaLnBrk="0" hangingPunct="0">
              <a:defRPr>
                <a:cs typeface="+mn-cs"/>
              </a:defRPr>
            </a:lvl1pPr>
          </a:lstStyle>
          <a:p>
            <a:pPr>
              <a:defRPr/>
            </a:pPr>
            <a:fld id="{359A9C07-1532-4DD0-B4BE-CE612BFE9414}" type="slidenum">
              <a:rPr lang="en-US"/>
              <a:pPr>
                <a:defRPr/>
              </a:pPr>
              <a:t>‹#›</a:t>
            </a:fld>
            <a:endParaRPr lang="en-US"/>
          </a:p>
        </p:txBody>
      </p:sp>
      <p:sp>
        <p:nvSpPr>
          <p:cNvPr id="6" name="Date Placeholder 5"/>
          <p:cNvSpPr>
            <a:spLocks noGrp="1" noChangeArrowheads="1"/>
          </p:cNvSpPr>
          <p:nvPr>
            <p:ph type="dt" sz="half" idx="11"/>
          </p:nvPr>
        </p:nvSpPr>
        <p:spPr>
          <a:xfrm>
            <a:off x="0" y="6402388"/>
            <a:ext cx="1905000" cy="455612"/>
          </a:xfrm>
          <a:prstGeom prst="rect">
            <a:avLst/>
          </a:prstGeom>
        </p:spPr>
        <p:txBody>
          <a:bodyPr/>
          <a:lstStyle>
            <a:lvl1pPr eaLnBrk="0" hangingPunct="0">
              <a:defRPr>
                <a:cs typeface="+mn-cs"/>
              </a:defRPr>
            </a:lvl1pPr>
          </a:lstStyle>
          <a:p>
            <a:pPr>
              <a:defRPr/>
            </a:pPr>
            <a:fld id="{FAA97003-14D9-455E-B734-7AD02639EFF3}" type="datetime1">
              <a:rPr lang="en-US"/>
              <a:pPr>
                <a:defRPr/>
              </a:pPr>
              <a:t>6/15/2012</a:t>
            </a:fld>
            <a:endParaRPr lang="en-US"/>
          </a:p>
        </p:txBody>
      </p:sp>
      <p:sp>
        <p:nvSpPr>
          <p:cNvPr id="7" name="Rectangle 7"/>
          <p:cNvSpPr>
            <a:spLocks noGrp="1" noChangeArrowheads="1"/>
          </p:cNvSpPr>
          <p:nvPr>
            <p:ph type="ftr" sz="quarter" idx="12"/>
          </p:nvPr>
        </p:nvSpPr>
        <p:spPr>
          <a:xfrm>
            <a:off x="3124200" y="6400800"/>
            <a:ext cx="2895600" cy="457200"/>
          </a:xfrm>
          <a:prstGeom prst="rect">
            <a:avLst/>
          </a:prstGeom>
        </p:spPr>
        <p:txBody>
          <a:bodyPr/>
          <a:lstStyle>
            <a:lvl1pPr eaLnBrk="0" hangingPunct="0">
              <a:defRPr>
                <a:cs typeface="+mn-cs"/>
              </a:defRPr>
            </a:lvl1pPr>
          </a:lstStyle>
          <a:p>
            <a:pPr>
              <a:defRPr/>
            </a:pPr>
            <a:endParaRPr lang="en-US"/>
          </a:p>
        </p:txBody>
      </p:sp>
    </p:spTree>
    <p:extLst>
      <p:ext uri="{BB962C8B-B14F-4D97-AF65-F5344CB8AC3E}">
        <p14:creationId xmlns:p14="http://schemas.microsoft.com/office/powerpoint/2010/main" val="26485742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Calibri" pitchFamily="34" charset="0"/>
                <a:cs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solidFill>
                  <a:schemeClr val="bg1">
                    <a:lumMod val="75000"/>
                  </a:schemeClr>
                </a:solidFill>
              </a:defRPr>
            </a:lvl1pPr>
            <a:lvl2pPr>
              <a:defRPr sz="2000">
                <a:solidFill>
                  <a:schemeClr val="bg1">
                    <a:lumMod val="75000"/>
                  </a:schemeClr>
                </a:solidFill>
              </a:defRPr>
            </a:lvl2pPr>
            <a:lvl3pPr>
              <a:defRPr sz="1800">
                <a:solidFill>
                  <a:schemeClr val="bg1">
                    <a:lumMod val="75000"/>
                  </a:schemeClr>
                </a:solidFill>
              </a:defRPr>
            </a:lvl3pPr>
            <a:lvl4pPr>
              <a:defRPr sz="1600">
                <a:solidFill>
                  <a:schemeClr val="bg1">
                    <a:lumMod val="75000"/>
                  </a:schemeClr>
                </a:solidFill>
              </a:defRPr>
            </a:lvl4pPr>
            <a:lvl5pPr>
              <a:defRPr sz="1600">
                <a:solidFill>
                  <a:schemeClr val="bg1">
                    <a:lumMod val="7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solidFill>
                  <a:schemeClr val="bg1">
                    <a:lumMod val="75000"/>
                  </a:schemeClr>
                </a:solidFill>
              </a:defRPr>
            </a:lvl1pPr>
            <a:lvl2pPr>
              <a:defRPr sz="2000">
                <a:solidFill>
                  <a:schemeClr val="bg1">
                    <a:lumMod val="75000"/>
                  </a:schemeClr>
                </a:solidFill>
              </a:defRPr>
            </a:lvl2pPr>
            <a:lvl3pPr>
              <a:defRPr sz="1800">
                <a:solidFill>
                  <a:schemeClr val="bg1">
                    <a:lumMod val="75000"/>
                  </a:schemeClr>
                </a:solidFill>
              </a:defRPr>
            </a:lvl3pPr>
            <a:lvl4pPr>
              <a:defRPr sz="1600">
                <a:solidFill>
                  <a:schemeClr val="bg1">
                    <a:lumMod val="75000"/>
                  </a:schemeClr>
                </a:solidFill>
              </a:defRPr>
            </a:lvl4pPr>
            <a:lvl5pPr>
              <a:defRPr sz="1600">
                <a:solidFill>
                  <a:schemeClr val="bg1">
                    <a:lumMod val="7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3"/>
          <p:cNvSpPr>
            <a:spLocks noGrp="1" noChangeArrowheads="1"/>
          </p:cNvSpPr>
          <p:nvPr>
            <p:ph type="sldNum" sz="quarter" idx="10"/>
          </p:nvPr>
        </p:nvSpPr>
        <p:spPr>
          <a:xfrm>
            <a:off x="7162800" y="6477000"/>
            <a:ext cx="1979613" cy="381000"/>
          </a:xfrm>
          <a:prstGeom prst="rect">
            <a:avLst/>
          </a:prstGeom>
        </p:spPr>
        <p:txBody>
          <a:bodyPr/>
          <a:lstStyle>
            <a:lvl1pPr eaLnBrk="0" hangingPunct="0">
              <a:defRPr>
                <a:cs typeface="+mn-cs"/>
              </a:defRPr>
            </a:lvl1pPr>
          </a:lstStyle>
          <a:p>
            <a:pPr>
              <a:defRPr/>
            </a:pPr>
            <a:fld id="{1AE28ACC-2F1B-49BD-AC80-B97D2FB4D754}" type="slidenum">
              <a:rPr lang="en-US"/>
              <a:pPr>
                <a:defRPr/>
              </a:pPr>
              <a:t>‹#›</a:t>
            </a:fld>
            <a:endParaRPr lang="en-US"/>
          </a:p>
        </p:txBody>
      </p:sp>
      <p:sp>
        <p:nvSpPr>
          <p:cNvPr id="8" name="Rectangle 5"/>
          <p:cNvSpPr>
            <a:spLocks noGrp="1" noChangeArrowheads="1"/>
          </p:cNvSpPr>
          <p:nvPr>
            <p:ph type="dt" sz="half" idx="11"/>
          </p:nvPr>
        </p:nvSpPr>
        <p:spPr>
          <a:xfrm>
            <a:off x="0" y="6402388"/>
            <a:ext cx="1905000" cy="455612"/>
          </a:xfrm>
          <a:prstGeom prst="rect">
            <a:avLst/>
          </a:prstGeom>
        </p:spPr>
        <p:txBody>
          <a:bodyPr/>
          <a:lstStyle>
            <a:lvl1pPr eaLnBrk="0" hangingPunct="0">
              <a:defRPr>
                <a:cs typeface="+mn-cs"/>
              </a:defRPr>
            </a:lvl1pPr>
          </a:lstStyle>
          <a:p>
            <a:pPr>
              <a:defRPr/>
            </a:pPr>
            <a:fld id="{FC88E040-DDC4-43AE-ADC7-2137B25DA207}" type="datetime1">
              <a:rPr lang="en-US"/>
              <a:pPr>
                <a:defRPr/>
              </a:pPr>
              <a:t>6/15/2012</a:t>
            </a:fld>
            <a:endParaRPr lang="en-US"/>
          </a:p>
        </p:txBody>
      </p:sp>
      <p:sp>
        <p:nvSpPr>
          <p:cNvPr id="9" name="Rectangle 7"/>
          <p:cNvSpPr>
            <a:spLocks noGrp="1" noChangeArrowheads="1"/>
          </p:cNvSpPr>
          <p:nvPr>
            <p:ph type="ftr" sz="quarter" idx="12"/>
          </p:nvPr>
        </p:nvSpPr>
        <p:spPr>
          <a:xfrm>
            <a:off x="3124200" y="6400800"/>
            <a:ext cx="2895600" cy="457200"/>
          </a:xfrm>
          <a:prstGeom prst="rect">
            <a:avLst/>
          </a:prstGeom>
        </p:spPr>
        <p:txBody>
          <a:bodyPr/>
          <a:lstStyle>
            <a:lvl1pPr eaLnBrk="0" hangingPunct="0">
              <a:defRPr>
                <a:cs typeface="+mn-cs"/>
              </a:defRPr>
            </a:lvl1pPr>
          </a:lstStyle>
          <a:p>
            <a:pPr>
              <a:defRPr/>
            </a:pPr>
            <a:endParaRPr lang="en-US"/>
          </a:p>
        </p:txBody>
      </p:sp>
    </p:spTree>
    <p:extLst>
      <p:ext uri="{BB962C8B-B14F-4D97-AF65-F5344CB8AC3E}">
        <p14:creationId xmlns:p14="http://schemas.microsoft.com/office/powerpoint/2010/main" val="13515097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58952"/>
          </a:xfrm>
        </p:spPr>
        <p:txBody>
          <a:bodyPr anchor="ctr" anchorCtr="0"/>
          <a:lstStyle>
            <a:lvl1pPr>
              <a:defRPr sz="7200">
                <a:latin typeface="Calibri" pitchFamily="34" charset="0"/>
                <a:cs typeface="Calibri" pitchFamily="34" charset="0"/>
              </a:defRPr>
            </a:lvl1pPr>
          </a:lstStyle>
          <a:p>
            <a:r>
              <a:rPr lang="en-US" dirty="0" smtClean="0"/>
              <a:t>Click to edit</a:t>
            </a:r>
            <a:endParaRPr lang="en-US" dirty="0"/>
          </a:p>
        </p:txBody>
      </p:sp>
      <p:sp>
        <p:nvSpPr>
          <p:cNvPr id="3" name="Rectangle 3"/>
          <p:cNvSpPr>
            <a:spLocks noGrp="1" noChangeArrowheads="1"/>
          </p:cNvSpPr>
          <p:nvPr>
            <p:ph type="sldNum" sz="quarter" idx="10"/>
          </p:nvPr>
        </p:nvSpPr>
        <p:spPr>
          <a:xfrm>
            <a:off x="7162800" y="6477000"/>
            <a:ext cx="1979613" cy="381000"/>
          </a:xfrm>
          <a:prstGeom prst="rect">
            <a:avLst/>
          </a:prstGeom>
        </p:spPr>
        <p:txBody>
          <a:bodyPr/>
          <a:lstStyle>
            <a:lvl1pPr eaLnBrk="0" hangingPunct="0">
              <a:defRPr>
                <a:cs typeface="+mn-cs"/>
              </a:defRPr>
            </a:lvl1pPr>
          </a:lstStyle>
          <a:p>
            <a:pPr>
              <a:defRPr/>
            </a:pPr>
            <a:fld id="{0EB32037-05A8-4DB7-81E3-D828D0CB21D8}" type="slidenum">
              <a:rPr lang="en-US"/>
              <a:pPr>
                <a:defRPr/>
              </a:pPr>
              <a:t>‹#›</a:t>
            </a:fld>
            <a:endParaRPr lang="en-US"/>
          </a:p>
        </p:txBody>
      </p:sp>
      <p:sp>
        <p:nvSpPr>
          <p:cNvPr id="4" name="Rectangle 5"/>
          <p:cNvSpPr>
            <a:spLocks noGrp="1" noChangeArrowheads="1"/>
          </p:cNvSpPr>
          <p:nvPr>
            <p:ph type="dt" sz="half" idx="11"/>
          </p:nvPr>
        </p:nvSpPr>
        <p:spPr>
          <a:xfrm>
            <a:off x="0" y="6402388"/>
            <a:ext cx="1905000" cy="455612"/>
          </a:xfrm>
          <a:prstGeom prst="rect">
            <a:avLst/>
          </a:prstGeom>
        </p:spPr>
        <p:txBody>
          <a:bodyPr/>
          <a:lstStyle>
            <a:lvl1pPr eaLnBrk="0" hangingPunct="0">
              <a:defRPr>
                <a:cs typeface="+mn-cs"/>
              </a:defRPr>
            </a:lvl1pPr>
          </a:lstStyle>
          <a:p>
            <a:pPr>
              <a:defRPr/>
            </a:pPr>
            <a:fld id="{6A6A4938-1EE6-4705-AB68-5527D6B7F4CD}" type="datetime1">
              <a:rPr lang="en-US"/>
              <a:pPr>
                <a:defRPr/>
              </a:pPr>
              <a:t>6/15/2012</a:t>
            </a:fld>
            <a:endParaRPr lang="en-US"/>
          </a:p>
        </p:txBody>
      </p:sp>
      <p:sp>
        <p:nvSpPr>
          <p:cNvPr id="5" name="Rectangle 7"/>
          <p:cNvSpPr>
            <a:spLocks noGrp="1" noChangeArrowheads="1"/>
          </p:cNvSpPr>
          <p:nvPr>
            <p:ph type="ftr" sz="quarter" idx="12"/>
          </p:nvPr>
        </p:nvSpPr>
        <p:spPr>
          <a:xfrm>
            <a:off x="3124200" y="6400800"/>
            <a:ext cx="2895600" cy="457200"/>
          </a:xfrm>
          <a:prstGeom prst="rect">
            <a:avLst/>
          </a:prstGeom>
        </p:spPr>
        <p:txBody>
          <a:bodyPr/>
          <a:lstStyle>
            <a:lvl1pPr eaLnBrk="0" hangingPunct="0">
              <a:defRPr>
                <a:cs typeface="+mn-cs"/>
              </a:defRPr>
            </a:lvl1pPr>
          </a:lstStyle>
          <a:p>
            <a:pPr>
              <a:defRPr/>
            </a:pPr>
            <a:endParaRPr lang="en-US"/>
          </a:p>
        </p:txBody>
      </p:sp>
    </p:spTree>
    <p:extLst>
      <p:ext uri="{BB962C8B-B14F-4D97-AF65-F5344CB8AC3E}">
        <p14:creationId xmlns:p14="http://schemas.microsoft.com/office/powerpoint/2010/main" val="37541706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xfrm>
            <a:off x="7162800" y="6477000"/>
            <a:ext cx="1979613" cy="381000"/>
          </a:xfrm>
          <a:prstGeom prst="rect">
            <a:avLst/>
          </a:prstGeom>
        </p:spPr>
        <p:txBody>
          <a:bodyPr/>
          <a:lstStyle>
            <a:lvl1pPr eaLnBrk="0" hangingPunct="0">
              <a:defRPr>
                <a:cs typeface="+mn-cs"/>
              </a:defRPr>
            </a:lvl1pPr>
          </a:lstStyle>
          <a:p>
            <a:pPr>
              <a:defRPr/>
            </a:pPr>
            <a:fld id="{1AFFF963-74D1-4DE4-AC16-2D7EAD67E14B}" type="slidenum">
              <a:rPr lang="en-US"/>
              <a:pPr>
                <a:defRPr/>
              </a:pPr>
              <a:t>‹#›</a:t>
            </a:fld>
            <a:endParaRPr lang="en-US"/>
          </a:p>
        </p:txBody>
      </p:sp>
      <p:sp>
        <p:nvSpPr>
          <p:cNvPr id="3" name="Rectangle 5"/>
          <p:cNvSpPr>
            <a:spLocks noGrp="1" noChangeArrowheads="1"/>
          </p:cNvSpPr>
          <p:nvPr>
            <p:ph type="dt" sz="half" idx="11"/>
          </p:nvPr>
        </p:nvSpPr>
        <p:spPr>
          <a:xfrm>
            <a:off x="0" y="6402388"/>
            <a:ext cx="1905000" cy="455612"/>
          </a:xfrm>
          <a:prstGeom prst="rect">
            <a:avLst/>
          </a:prstGeom>
        </p:spPr>
        <p:txBody>
          <a:bodyPr/>
          <a:lstStyle>
            <a:lvl1pPr eaLnBrk="0" hangingPunct="0">
              <a:defRPr>
                <a:cs typeface="+mn-cs"/>
              </a:defRPr>
            </a:lvl1pPr>
          </a:lstStyle>
          <a:p>
            <a:pPr>
              <a:defRPr/>
            </a:pPr>
            <a:fld id="{77B078A2-4A1D-4FBA-9FA0-3C9A505C84AE}" type="datetime1">
              <a:rPr lang="en-US"/>
              <a:pPr>
                <a:defRPr/>
              </a:pPr>
              <a:t>6/15/2012</a:t>
            </a:fld>
            <a:endParaRPr lang="en-US"/>
          </a:p>
        </p:txBody>
      </p:sp>
      <p:sp>
        <p:nvSpPr>
          <p:cNvPr id="4" name="Rectangle 7"/>
          <p:cNvSpPr>
            <a:spLocks noGrp="1" noChangeArrowheads="1"/>
          </p:cNvSpPr>
          <p:nvPr>
            <p:ph type="ftr" sz="quarter" idx="12"/>
          </p:nvPr>
        </p:nvSpPr>
        <p:spPr>
          <a:xfrm>
            <a:off x="3124200" y="6400800"/>
            <a:ext cx="2895600" cy="457200"/>
          </a:xfrm>
          <a:prstGeom prst="rect">
            <a:avLst/>
          </a:prstGeom>
        </p:spPr>
        <p:txBody>
          <a:bodyPr/>
          <a:lstStyle>
            <a:lvl1pPr eaLnBrk="0" hangingPunct="0">
              <a:defRPr>
                <a:cs typeface="+mn-cs"/>
              </a:defRPr>
            </a:lvl1pPr>
          </a:lstStyle>
          <a:p>
            <a:pPr>
              <a:defRPr/>
            </a:pPr>
            <a:endParaRPr lang="en-US"/>
          </a:p>
        </p:txBody>
      </p:sp>
    </p:spTree>
    <p:extLst>
      <p:ext uri="{BB962C8B-B14F-4D97-AF65-F5344CB8AC3E}">
        <p14:creationId xmlns:p14="http://schemas.microsoft.com/office/powerpoint/2010/main" val="20158341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lstStyle>
            <a:lvl1pPr algn="l">
              <a:defRPr sz="4400" b="1">
                <a:latin typeface="Calibri" pitchFamily="34" charset="0"/>
                <a:cs typeface="Calibri" pitchFamily="34" charset="0"/>
              </a:defRPr>
            </a:lvl1pPr>
          </a:lstStyle>
          <a:p>
            <a:r>
              <a:rPr lang="en-US" dirty="0" smtClean="0"/>
              <a:t>Click to Edit</a:t>
            </a:r>
            <a:endParaRPr lang="en-US" dirty="0"/>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solidFill>
                  <a:schemeClr val="bg1">
                    <a:lumMod val="75000"/>
                  </a:schemeClr>
                </a:solidFill>
              </a:defRPr>
            </a:lvl1pPr>
            <a:lvl2pPr>
              <a:defRPr sz="2800">
                <a:solidFill>
                  <a:schemeClr val="bg1">
                    <a:lumMod val="75000"/>
                  </a:schemeClr>
                </a:solidFill>
              </a:defRPr>
            </a:lvl2pPr>
            <a:lvl3pPr>
              <a:defRPr sz="2400">
                <a:solidFill>
                  <a:schemeClr val="bg1">
                    <a:lumMod val="75000"/>
                  </a:schemeClr>
                </a:solidFill>
              </a:defRPr>
            </a:lvl3pPr>
            <a:lvl4pPr>
              <a:defRPr sz="2000">
                <a:solidFill>
                  <a:schemeClr val="bg1">
                    <a:lumMod val="75000"/>
                  </a:schemeClr>
                </a:solidFill>
              </a:defRPr>
            </a:lvl4pPr>
            <a:lvl5pPr>
              <a:defRPr sz="2000">
                <a:solidFill>
                  <a:schemeClr val="bg1">
                    <a:lumMod val="75000"/>
                  </a:schemeClr>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3"/>
          <p:cNvSpPr>
            <a:spLocks noGrp="1" noChangeArrowheads="1"/>
          </p:cNvSpPr>
          <p:nvPr>
            <p:ph type="sldNum" sz="quarter" idx="10"/>
          </p:nvPr>
        </p:nvSpPr>
        <p:spPr>
          <a:xfrm>
            <a:off x="7162800" y="6477000"/>
            <a:ext cx="1979613" cy="381000"/>
          </a:xfrm>
          <a:prstGeom prst="rect">
            <a:avLst/>
          </a:prstGeom>
        </p:spPr>
        <p:txBody>
          <a:bodyPr/>
          <a:lstStyle>
            <a:lvl1pPr eaLnBrk="0" hangingPunct="0">
              <a:defRPr>
                <a:cs typeface="+mn-cs"/>
              </a:defRPr>
            </a:lvl1pPr>
          </a:lstStyle>
          <a:p>
            <a:pPr>
              <a:defRPr/>
            </a:pPr>
            <a:fld id="{C380C2BB-5BD2-4EC7-B5A1-73F8B4E92653}" type="slidenum">
              <a:rPr lang="en-US"/>
              <a:pPr>
                <a:defRPr/>
              </a:pPr>
              <a:t>‹#›</a:t>
            </a:fld>
            <a:endParaRPr lang="en-US"/>
          </a:p>
        </p:txBody>
      </p:sp>
      <p:sp>
        <p:nvSpPr>
          <p:cNvPr id="6" name="Date Placeholder 5"/>
          <p:cNvSpPr>
            <a:spLocks noGrp="1" noChangeArrowheads="1"/>
          </p:cNvSpPr>
          <p:nvPr>
            <p:ph type="dt" sz="half" idx="11"/>
          </p:nvPr>
        </p:nvSpPr>
        <p:spPr>
          <a:xfrm>
            <a:off x="0" y="6402388"/>
            <a:ext cx="1905000" cy="455612"/>
          </a:xfrm>
          <a:prstGeom prst="rect">
            <a:avLst/>
          </a:prstGeom>
        </p:spPr>
        <p:txBody>
          <a:bodyPr/>
          <a:lstStyle>
            <a:lvl1pPr eaLnBrk="0" hangingPunct="0">
              <a:defRPr>
                <a:cs typeface="+mn-cs"/>
              </a:defRPr>
            </a:lvl1pPr>
          </a:lstStyle>
          <a:p>
            <a:pPr>
              <a:defRPr/>
            </a:pPr>
            <a:fld id="{9A4CA376-9D0F-4B6E-A07D-D733F8F4C0E6}" type="datetime1">
              <a:rPr lang="en-US"/>
              <a:pPr>
                <a:defRPr/>
              </a:pPr>
              <a:t>6/15/2012</a:t>
            </a:fld>
            <a:endParaRPr lang="en-US"/>
          </a:p>
        </p:txBody>
      </p:sp>
      <p:sp>
        <p:nvSpPr>
          <p:cNvPr id="7" name="Rectangle 7"/>
          <p:cNvSpPr>
            <a:spLocks noGrp="1" noChangeArrowheads="1"/>
          </p:cNvSpPr>
          <p:nvPr>
            <p:ph type="ftr" sz="quarter" idx="12"/>
          </p:nvPr>
        </p:nvSpPr>
        <p:spPr>
          <a:xfrm>
            <a:off x="3124200" y="6400800"/>
            <a:ext cx="2895600" cy="457200"/>
          </a:xfrm>
          <a:prstGeom prst="rect">
            <a:avLst/>
          </a:prstGeom>
        </p:spPr>
        <p:txBody>
          <a:bodyPr/>
          <a:lstStyle>
            <a:lvl1pPr eaLnBrk="0" hangingPunct="0">
              <a:defRPr>
                <a:cs typeface="+mn-cs"/>
              </a:defRPr>
            </a:lvl1pPr>
          </a:lstStyle>
          <a:p>
            <a:pPr>
              <a:defRPr/>
            </a:pPr>
            <a:endParaRPr lang="en-US"/>
          </a:p>
        </p:txBody>
      </p:sp>
    </p:spTree>
    <p:extLst>
      <p:ext uri="{BB962C8B-B14F-4D97-AF65-F5344CB8AC3E}">
        <p14:creationId xmlns:p14="http://schemas.microsoft.com/office/powerpoint/2010/main" val="3566195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Rectangle 3"/>
          <p:cNvSpPr>
            <a:spLocks noGrp="1" noChangeArrowheads="1"/>
          </p:cNvSpPr>
          <p:nvPr>
            <p:ph type="sldNum" sz="quarter" idx="10"/>
          </p:nvPr>
        </p:nvSpPr>
        <p:spPr>
          <a:xfrm>
            <a:off x="7162800" y="6477000"/>
            <a:ext cx="1979613" cy="381000"/>
          </a:xfrm>
          <a:prstGeom prst="rect">
            <a:avLst/>
          </a:prstGeom>
        </p:spPr>
        <p:txBody>
          <a:bodyPr/>
          <a:lstStyle>
            <a:lvl1pPr eaLnBrk="0" hangingPunct="0">
              <a:defRPr>
                <a:cs typeface="+mn-cs"/>
              </a:defRPr>
            </a:lvl1pPr>
          </a:lstStyle>
          <a:p>
            <a:pPr>
              <a:defRPr/>
            </a:pPr>
            <a:fld id="{0B933274-7349-4C0C-9EAE-142003AA75B9}" type="slidenum">
              <a:rPr lang="en-US"/>
              <a:pPr>
                <a:defRPr/>
              </a:pPr>
              <a:t>‹#›</a:t>
            </a:fld>
            <a:endParaRPr lang="en-US"/>
          </a:p>
        </p:txBody>
      </p:sp>
      <p:sp>
        <p:nvSpPr>
          <p:cNvPr id="6" name="Date Placeholder 5"/>
          <p:cNvSpPr>
            <a:spLocks noGrp="1" noChangeArrowheads="1"/>
          </p:cNvSpPr>
          <p:nvPr>
            <p:ph type="dt" sz="half" idx="11"/>
          </p:nvPr>
        </p:nvSpPr>
        <p:spPr>
          <a:xfrm>
            <a:off x="0" y="6402388"/>
            <a:ext cx="1905000" cy="455612"/>
          </a:xfrm>
          <a:prstGeom prst="rect">
            <a:avLst/>
          </a:prstGeom>
        </p:spPr>
        <p:txBody>
          <a:bodyPr/>
          <a:lstStyle>
            <a:lvl1pPr eaLnBrk="0" hangingPunct="0">
              <a:defRPr>
                <a:cs typeface="+mn-cs"/>
              </a:defRPr>
            </a:lvl1pPr>
          </a:lstStyle>
          <a:p>
            <a:pPr>
              <a:defRPr/>
            </a:pPr>
            <a:fld id="{1605412F-5433-43A2-AF72-CF83029ADADE}" type="datetime1">
              <a:rPr lang="en-US"/>
              <a:pPr>
                <a:defRPr/>
              </a:pPr>
              <a:t>6/15/2012</a:t>
            </a:fld>
            <a:endParaRPr lang="en-US"/>
          </a:p>
        </p:txBody>
      </p:sp>
      <p:sp>
        <p:nvSpPr>
          <p:cNvPr id="7" name="Rectangle 7"/>
          <p:cNvSpPr>
            <a:spLocks noGrp="1" noChangeArrowheads="1"/>
          </p:cNvSpPr>
          <p:nvPr>
            <p:ph type="ftr" sz="quarter" idx="12"/>
          </p:nvPr>
        </p:nvSpPr>
        <p:spPr>
          <a:xfrm>
            <a:off x="3124200" y="6400800"/>
            <a:ext cx="2895600" cy="457200"/>
          </a:xfrm>
          <a:prstGeom prst="rect">
            <a:avLst/>
          </a:prstGeom>
        </p:spPr>
        <p:txBody>
          <a:bodyPr/>
          <a:lstStyle>
            <a:lvl1pPr eaLnBrk="0" hangingPunct="0">
              <a:defRPr>
                <a:cs typeface="+mn-cs"/>
              </a:defRPr>
            </a:lvl1pPr>
          </a:lstStyle>
          <a:p>
            <a:pPr>
              <a:defRPr/>
            </a:pPr>
            <a:endParaRPr lang="en-US"/>
          </a:p>
        </p:txBody>
      </p:sp>
    </p:spTree>
    <p:extLst>
      <p:ext uri="{BB962C8B-B14F-4D97-AF65-F5344CB8AC3E}">
        <p14:creationId xmlns:p14="http://schemas.microsoft.com/office/powerpoint/2010/main" val="7452419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75000"/>
                <a:lumOff val="25000"/>
              </a:schemeClr>
            </a:gs>
            <a:gs pos="50000">
              <a:schemeClr val="tx1">
                <a:lumMod val="85000"/>
                <a:lumOff val="1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066800"/>
            <a:ext cx="9144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Lst>
  <p:transition>
    <p:fade/>
  </p:transition>
  <p:timing>
    <p:tnLst>
      <p:par>
        <p:cTn id="1" dur="indefinite" restart="never" nodeType="tmRoot"/>
      </p:par>
    </p:tnLst>
  </p:timing>
  <p:hf hdr="0"/>
  <p:txStyles>
    <p:titleStyle>
      <a:lvl1pPr algn="ctr" rtl="0" eaLnBrk="0" fontAlgn="base" hangingPunct="0">
        <a:spcBef>
          <a:spcPct val="0"/>
        </a:spcBef>
        <a:spcAft>
          <a:spcPct val="0"/>
        </a:spcAft>
        <a:defRPr sz="3200" b="1" i="1">
          <a:solidFill>
            <a:srgbClr val="BE8418"/>
          </a:solidFill>
          <a:latin typeface="+mj-lt"/>
          <a:ea typeface="+mj-ea"/>
          <a:cs typeface="+mj-cs"/>
        </a:defRPr>
      </a:lvl1pPr>
      <a:lvl2pPr algn="ctr" rtl="0" eaLnBrk="0" fontAlgn="base" hangingPunct="0">
        <a:spcBef>
          <a:spcPct val="0"/>
        </a:spcBef>
        <a:spcAft>
          <a:spcPct val="0"/>
        </a:spcAft>
        <a:defRPr sz="3200" b="1" i="1">
          <a:solidFill>
            <a:srgbClr val="BE8418"/>
          </a:solidFill>
          <a:latin typeface="Times New Roman" pitchFamily="18" charset="0"/>
        </a:defRPr>
      </a:lvl2pPr>
      <a:lvl3pPr algn="ctr" rtl="0" eaLnBrk="0" fontAlgn="base" hangingPunct="0">
        <a:spcBef>
          <a:spcPct val="0"/>
        </a:spcBef>
        <a:spcAft>
          <a:spcPct val="0"/>
        </a:spcAft>
        <a:defRPr sz="3200" b="1" i="1">
          <a:solidFill>
            <a:srgbClr val="BE8418"/>
          </a:solidFill>
          <a:latin typeface="Times New Roman" pitchFamily="18" charset="0"/>
        </a:defRPr>
      </a:lvl3pPr>
      <a:lvl4pPr algn="ctr" rtl="0" eaLnBrk="0" fontAlgn="base" hangingPunct="0">
        <a:spcBef>
          <a:spcPct val="0"/>
        </a:spcBef>
        <a:spcAft>
          <a:spcPct val="0"/>
        </a:spcAft>
        <a:defRPr sz="3200" b="1" i="1">
          <a:solidFill>
            <a:srgbClr val="BE8418"/>
          </a:solidFill>
          <a:latin typeface="Times New Roman" pitchFamily="18" charset="0"/>
        </a:defRPr>
      </a:lvl4pPr>
      <a:lvl5pPr algn="ctr" rtl="0" eaLnBrk="0" fontAlgn="base" hangingPunct="0">
        <a:spcBef>
          <a:spcPct val="0"/>
        </a:spcBef>
        <a:spcAft>
          <a:spcPct val="0"/>
        </a:spcAft>
        <a:defRPr sz="3200" b="1" i="1">
          <a:solidFill>
            <a:srgbClr val="BE8418"/>
          </a:solidFill>
          <a:latin typeface="Times New Roman" pitchFamily="18" charset="0"/>
        </a:defRPr>
      </a:lvl5pPr>
      <a:lvl6pPr marL="457200" algn="ctr" rtl="0" eaLnBrk="0" fontAlgn="base" hangingPunct="0">
        <a:spcBef>
          <a:spcPct val="0"/>
        </a:spcBef>
        <a:spcAft>
          <a:spcPct val="0"/>
        </a:spcAft>
        <a:defRPr sz="3200" b="1" i="1">
          <a:solidFill>
            <a:srgbClr val="BE8418"/>
          </a:solidFill>
          <a:latin typeface="Times New Roman" pitchFamily="18" charset="0"/>
        </a:defRPr>
      </a:lvl6pPr>
      <a:lvl7pPr marL="914400" algn="ctr" rtl="0" eaLnBrk="0" fontAlgn="base" hangingPunct="0">
        <a:spcBef>
          <a:spcPct val="0"/>
        </a:spcBef>
        <a:spcAft>
          <a:spcPct val="0"/>
        </a:spcAft>
        <a:defRPr sz="3200" b="1" i="1">
          <a:solidFill>
            <a:srgbClr val="BE8418"/>
          </a:solidFill>
          <a:latin typeface="Times New Roman" pitchFamily="18" charset="0"/>
        </a:defRPr>
      </a:lvl7pPr>
      <a:lvl8pPr marL="1371600" algn="ctr" rtl="0" eaLnBrk="0" fontAlgn="base" hangingPunct="0">
        <a:spcBef>
          <a:spcPct val="0"/>
        </a:spcBef>
        <a:spcAft>
          <a:spcPct val="0"/>
        </a:spcAft>
        <a:defRPr sz="3200" b="1" i="1">
          <a:solidFill>
            <a:srgbClr val="BE8418"/>
          </a:solidFill>
          <a:latin typeface="Times New Roman" pitchFamily="18" charset="0"/>
        </a:defRPr>
      </a:lvl8pPr>
      <a:lvl9pPr marL="1828800" algn="ctr" rtl="0" eaLnBrk="0" fontAlgn="base" hangingPunct="0">
        <a:spcBef>
          <a:spcPct val="0"/>
        </a:spcBef>
        <a:spcAft>
          <a:spcPct val="0"/>
        </a:spcAft>
        <a:defRPr sz="3200" b="1" i="1">
          <a:solidFill>
            <a:srgbClr val="BE8418"/>
          </a:solidFill>
          <a:latin typeface="Times New Roman" pitchFamily="18"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085850" indent="-228600" algn="l" rtl="0" eaLnBrk="0" fontAlgn="base" hangingPunct="0">
        <a:spcBef>
          <a:spcPct val="20000"/>
        </a:spcBef>
        <a:spcAft>
          <a:spcPct val="0"/>
        </a:spcAft>
        <a:buChar char="•"/>
        <a:defRPr sz="2200">
          <a:solidFill>
            <a:schemeClr val="tx1"/>
          </a:solidFill>
          <a:latin typeface="+mn-lt"/>
        </a:defRPr>
      </a:lvl3pPr>
      <a:lvl4pPr marL="1428750" indent="-228600" algn="l" rtl="0" eaLnBrk="0" fontAlgn="base" hangingPunct="0">
        <a:spcBef>
          <a:spcPct val="20000"/>
        </a:spcBef>
        <a:spcAft>
          <a:spcPct val="0"/>
        </a:spcAft>
        <a:buChar char="–"/>
        <a:defRPr sz="2000">
          <a:solidFill>
            <a:schemeClr val="tx1"/>
          </a:solidFill>
          <a:latin typeface="+mn-lt"/>
        </a:defRPr>
      </a:lvl4pPr>
      <a:lvl5pPr marL="1771650" indent="-228600" algn="l" rtl="0" eaLnBrk="0" fontAlgn="base" hangingPunct="0">
        <a:spcBef>
          <a:spcPct val="20000"/>
        </a:spcBef>
        <a:spcAft>
          <a:spcPct val="0"/>
        </a:spcAft>
        <a:buChar char="•"/>
        <a:defRPr sz="2000">
          <a:solidFill>
            <a:schemeClr val="tx1"/>
          </a:solidFill>
          <a:latin typeface="+mn-lt"/>
        </a:defRPr>
      </a:lvl5pPr>
      <a:lvl6pPr marL="2228850" indent="-228600" algn="l" rtl="0" eaLnBrk="0" fontAlgn="base" hangingPunct="0">
        <a:spcBef>
          <a:spcPct val="20000"/>
        </a:spcBef>
        <a:spcAft>
          <a:spcPct val="0"/>
        </a:spcAft>
        <a:buChar char="•"/>
        <a:defRPr sz="2000">
          <a:solidFill>
            <a:schemeClr val="tx1"/>
          </a:solidFill>
          <a:latin typeface="+mn-lt"/>
        </a:defRPr>
      </a:lvl6pPr>
      <a:lvl7pPr marL="2686050" indent="-228600" algn="l" rtl="0" eaLnBrk="0" fontAlgn="base" hangingPunct="0">
        <a:spcBef>
          <a:spcPct val="20000"/>
        </a:spcBef>
        <a:spcAft>
          <a:spcPct val="0"/>
        </a:spcAft>
        <a:buChar char="•"/>
        <a:defRPr sz="2000">
          <a:solidFill>
            <a:schemeClr val="tx1"/>
          </a:solidFill>
          <a:latin typeface="+mn-lt"/>
        </a:defRPr>
      </a:lvl7pPr>
      <a:lvl8pPr marL="3143250" indent="-228600" algn="l" rtl="0" eaLnBrk="0" fontAlgn="base" hangingPunct="0">
        <a:spcBef>
          <a:spcPct val="20000"/>
        </a:spcBef>
        <a:spcAft>
          <a:spcPct val="0"/>
        </a:spcAft>
        <a:buChar char="•"/>
        <a:defRPr sz="2000">
          <a:solidFill>
            <a:schemeClr val="tx1"/>
          </a:solidFill>
          <a:latin typeface="+mn-lt"/>
        </a:defRPr>
      </a:lvl8pPr>
      <a:lvl9pPr marL="360045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comments" Target="../comments/commen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comments" Target="../comments/commen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ctrTitle"/>
          </p:nvPr>
        </p:nvSpPr>
        <p:spPr>
          <a:xfrm>
            <a:off x="0" y="4618038"/>
            <a:ext cx="8915400" cy="2133600"/>
          </a:xfrm>
          <a:effectLst>
            <a:outerShdw blurRad="50800" dist="38100" dir="2700000" algn="tl" rotWithShape="0">
              <a:prstClr val="black">
                <a:alpha val="40000"/>
              </a:prstClr>
            </a:outerShdw>
          </a:effectLst>
        </p:spPr>
        <p:txBody>
          <a:bodyPr/>
          <a:lstStyle/>
          <a:p>
            <a:pPr algn="r">
              <a:defRPr/>
            </a:pPr>
            <a:r>
              <a:rPr lang="en-US" sz="5400" i="0" dirty="0" smtClean="0">
                <a:solidFill>
                  <a:srgbClr val="FFCC66"/>
                </a:solidFill>
                <a:effectLst>
                  <a:outerShdw blurRad="38100" dist="38100" dir="2700000" algn="tl">
                    <a:srgbClr val="000000">
                      <a:alpha val="43137"/>
                    </a:srgbClr>
                  </a:outerShdw>
                </a:effectLst>
                <a:latin typeface="Calibri" pitchFamily="34" charset="0"/>
                <a:cs typeface="Segoe UI" pitchFamily="34" charset="0"/>
              </a:rPr>
              <a:t>The Evolution of Patterns</a:t>
            </a:r>
            <a:r>
              <a:rPr lang="en-US" sz="5400" dirty="0" smtClean="0">
                <a:solidFill>
                  <a:srgbClr val="FFCC66"/>
                </a:solidFill>
                <a:effectLst>
                  <a:outerShdw blurRad="38100" dist="38100" dir="2700000" algn="tl">
                    <a:srgbClr val="000000">
                      <a:alpha val="43137"/>
                    </a:srgbClr>
                  </a:outerShdw>
                </a:effectLst>
                <a:latin typeface="Calibri" pitchFamily="34" charset="0"/>
                <a:cs typeface="Segoe UI" pitchFamily="34" charset="0"/>
              </a:rPr>
              <a:t/>
            </a:r>
            <a:br>
              <a:rPr lang="en-US" sz="5400" dirty="0" smtClean="0">
                <a:solidFill>
                  <a:srgbClr val="FFCC66"/>
                </a:solidFill>
                <a:effectLst>
                  <a:outerShdw blurRad="38100" dist="38100" dir="2700000" algn="tl">
                    <a:srgbClr val="000000">
                      <a:alpha val="43137"/>
                    </a:srgbClr>
                  </a:outerShdw>
                </a:effectLst>
                <a:latin typeface="Calibri" pitchFamily="34" charset="0"/>
                <a:cs typeface="Segoe UI" pitchFamily="34" charset="0"/>
              </a:rPr>
            </a:br>
            <a:r>
              <a:rPr lang="en-US" sz="2500" b="0" i="0" dirty="0" smtClean="0">
                <a:solidFill>
                  <a:schemeClr val="bg1"/>
                </a:solidFill>
                <a:effectLst>
                  <a:outerShdw blurRad="38100" dist="38100" dir="2700000" algn="tl">
                    <a:srgbClr val="000000">
                      <a:alpha val="43137"/>
                    </a:srgbClr>
                  </a:outerShdw>
                </a:effectLst>
                <a:latin typeface="Calibri" pitchFamily="34" charset="0"/>
                <a:cs typeface="Segoe UI" pitchFamily="34" charset="0"/>
              </a:rPr>
              <a:t>Influences and Examples of Emerging Patterns</a:t>
            </a:r>
            <a:r>
              <a:rPr lang="en-US" sz="250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rPr>
              <a:t/>
            </a:r>
            <a:br>
              <a:rPr lang="en-US" sz="250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rPr>
            </a:br>
            <a:r>
              <a:rPr lang="en-US" sz="140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rPr>
              <a:t/>
            </a:r>
            <a:br>
              <a:rPr lang="en-US" sz="140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rPr>
            </a:br>
            <a:r>
              <a:rPr lang="en-US" sz="1800" i="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rPr>
              <a:t/>
            </a:r>
            <a:br>
              <a:rPr lang="en-US" sz="1800" i="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rPr>
            </a:br>
            <a:r>
              <a:rPr lang="en-US" sz="1600" b="0" i="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rPr>
              <a:t>Chris Eargle</a:t>
            </a:r>
            <a:br>
              <a:rPr lang="en-US" sz="1600" b="0" i="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rPr>
            </a:br>
            <a:endParaRPr lang="en-US" sz="2800" i="0" dirty="0" smtClean="0">
              <a:solidFill>
                <a:schemeClr val="bg1"/>
              </a:solidFill>
              <a:effectLst>
                <a:outerShdw blurRad="38100" dist="38100" dir="2700000" algn="tl">
                  <a:srgbClr val="000000">
                    <a:alpha val="43137"/>
                  </a:srgbClr>
                </a:outerShdw>
              </a:effectLst>
              <a:latin typeface="Segoe UI" pitchFamily="34" charset="0"/>
              <a:cs typeface="Segoe UI" pitchFamily="34" charset="0"/>
            </a:endParaRPr>
          </a:p>
        </p:txBody>
      </p:sp>
      <p:pic>
        <p:nvPicPr>
          <p:cNvPr id="7173" name="Picture 5" descr="C:\Users\kodefuguru\Documents\Presentations\Basic OOP\polymorphi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12" y="2630488"/>
            <a:ext cx="2264287" cy="17049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kodefuguru\Desktop\Evolution of Patterns\strateg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855029"/>
            <a:ext cx="4297545" cy="34804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2040" y="2630488"/>
            <a:ext cx="2286000" cy="171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C:\Users\kodefuguru\Desktop\Evolution of Patterns\iterator.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2040" y="887929"/>
            <a:ext cx="2286000" cy="17190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886968"/>
            <a:ext cx="2286000" cy="171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Fluent Interfaces</a:t>
            </a:r>
            <a:endParaRPr lang="en-US" dirty="0"/>
          </a:p>
        </p:txBody>
      </p:sp>
      <p:sp>
        <p:nvSpPr>
          <p:cNvPr id="3" name="Content Placeholder 2"/>
          <p:cNvSpPr>
            <a:spLocks noGrp="1"/>
          </p:cNvSpPr>
          <p:nvPr>
            <p:ph idx="1"/>
          </p:nvPr>
        </p:nvSpPr>
        <p:spPr/>
        <p:txBody>
          <a:bodyPr/>
          <a:lstStyle/>
          <a:p>
            <a:pPr marL="0" indent="0">
              <a:buNone/>
            </a:pPr>
            <a:r>
              <a:rPr lang="en-US" dirty="0"/>
              <a:t>Utilizes </a:t>
            </a:r>
            <a:r>
              <a:rPr lang="en-US" dirty="0">
                <a:solidFill>
                  <a:schemeClr val="bg1"/>
                </a:solidFill>
              </a:rPr>
              <a:t>method </a:t>
            </a:r>
            <a:r>
              <a:rPr lang="en-US" dirty="0" smtClean="0">
                <a:solidFill>
                  <a:schemeClr val="bg1"/>
                </a:solidFill>
              </a:rPr>
              <a:t>chaining</a:t>
            </a:r>
            <a:endParaRPr lang="en-US" dirty="0" smtClean="0"/>
          </a:p>
          <a:p>
            <a:pPr marL="0" indent="0">
              <a:buNone/>
            </a:pPr>
            <a:endParaRPr lang="en-US" dirty="0" smtClean="0"/>
          </a:p>
          <a:p>
            <a:pPr marL="0" indent="0">
              <a:buNone/>
            </a:pPr>
            <a:r>
              <a:rPr lang="en-US" dirty="0" smtClean="0"/>
              <a:t>Defined </a:t>
            </a:r>
            <a:r>
              <a:rPr lang="en-US" dirty="0"/>
              <a:t>through the </a:t>
            </a:r>
            <a:r>
              <a:rPr lang="en-US" dirty="0">
                <a:solidFill>
                  <a:schemeClr val="bg1"/>
                </a:solidFill>
              </a:rPr>
              <a:t>return value </a:t>
            </a:r>
            <a:r>
              <a:rPr lang="en-US" dirty="0"/>
              <a:t>of a called </a:t>
            </a:r>
            <a:r>
              <a:rPr lang="en-US" dirty="0" smtClean="0"/>
              <a:t>method</a:t>
            </a:r>
          </a:p>
          <a:p>
            <a:pPr marL="0" indent="0">
              <a:buNone/>
            </a:pPr>
            <a:endParaRPr lang="en-US" dirty="0"/>
          </a:p>
          <a:p>
            <a:pPr marL="0" indent="0">
              <a:buNone/>
            </a:pPr>
            <a:r>
              <a:rPr lang="en-US" dirty="0" smtClean="0">
                <a:solidFill>
                  <a:schemeClr val="bg1"/>
                </a:solidFill>
              </a:rPr>
              <a:t>Self referential</a:t>
            </a:r>
            <a:r>
              <a:rPr lang="en-US" dirty="0">
                <a:solidFill>
                  <a:schemeClr val="bg1"/>
                </a:solidFill>
              </a:rPr>
              <a:t> </a:t>
            </a:r>
            <a:r>
              <a:rPr lang="en-US" dirty="0" smtClean="0"/>
              <a:t>- </a:t>
            </a:r>
            <a:r>
              <a:rPr lang="en-US" dirty="0"/>
              <a:t>the new context is equivalent to the last </a:t>
            </a:r>
            <a:r>
              <a:rPr lang="en-US" dirty="0" smtClean="0"/>
              <a:t>context</a:t>
            </a:r>
          </a:p>
          <a:p>
            <a:pPr marL="0" indent="0">
              <a:buNone/>
            </a:pPr>
            <a:endParaRPr lang="en-US" dirty="0"/>
          </a:p>
        </p:txBody>
      </p:sp>
    </p:spTree>
    <p:extLst>
      <p:ext uri="{BB962C8B-B14F-4D97-AF65-F5344CB8AC3E}">
        <p14:creationId xmlns:p14="http://schemas.microsoft.com/office/powerpoint/2010/main" val="226140434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Fluent Interfaces</a:t>
            </a:r>
            <a:endParaRPr lang="en-US" dirty="0"/>
          </a:p>
        </p:txBody>
      </p:sp>
      <p:sp>
        <p:nvSpPr>
          <p:cNvPr id="3" name="Content Placeholder 2"/>
          <p:cNvSpPr>
            <a:spLocks noGrp="1"/>
          </p:cNvSpPr>
          <p:nvPr>
            <p:ph idx="1"/>
          </p:nvPr>
        </p:nvSpPr>
        <p:spPr/>
        <p:txBody>
          <a:bodyPr/>
          <a:lstStyle/>
          <a:p>
            <a:pPr marL="0" indent="0">
              <a:buNone/>
            </a:pPr>
            <a:r>
              <a:rPr lang="en-US" dirty="0" smtClean="0"/>
              <a:t>English-readable, </a:t>
            </a:r>
            <a:r>
              <a:rPr lang="en-US" dirty="0" smtClean="0">
                <a:solidFill>
                  <a:schemeClr val="bg1"/>
                </a:solidFill>
              </a:rPr>
              <a:t>left-to-right </a:t>
            </a:r>
            <a:r>
              <a:rPr lang="en-US" dirty="0" smtClean="0"/>
              <a:t>code</a:t>
            </a:r>
          </a:p>
          <a:p>
            <a:pPr marL="0" indent="0">
              <a:buNone/>
            </a:pPr>
            <a:endParaRPr lang="en-US" dirty="0"/>
          </a:p>
          <a:p>
            <a:pPr marL="0" indent="0">
              <a:buNone/>
            </a:pPr>
            <a:r>
              <a:rPr lang="en-US" dirty="0" smtClean="0"/>
              <a:t>May violate </a:t>
            </a:r>
            <a:r>
              <a:rPr lang="en-US" dirty="0" smtClean="0">
                <a:solidFill>
                  <a:schemeClr val="bg1"/>
                </a:solidFill>
              </a:rPr>
              <a:t>command-query separation </a:t>
            </a:r>
            <a:r>
              <a:rPr lang="en-US" dirty="0" smtClean="0"/>
              <a:t>with </a:t>
            </a:r>
            <a:r>
              <a:rPr lang="en-US" dirty="0" err="1" smtClean="0">
                <a:solidFill>
                  <a:schemeClr val="bg1"/>
                </a:solidFill>
              </a:rPr>
              <a:t>stateful</a:t>
            </a:r>
            <a:r>
              <a:rPr lang="en-US" dirty="0" smtClean="0">
                <a:solidFill>
                  <a:schemeClr val="bg1"/>
                </a:solidFill>
              </a:rPr>
              <a:t> </a:t>
            </a:r>
            <a:r>
              <a:rPr lang="en-US" dirty="0" smtClean="0"/>
              <a:t>objects</a:t>
            </a:r>
          </a:p>
          <a:p>
            <a:pPr marL="0" indent="0">
              <a:buNone/>
            </a:pPr>
            <a:endParaRPr lang="en-US" dirty="0"/>
          </a:p>
          <a:p>
            <a:pPr marL="0" indent="0">
              <a:buNone/>
            </a:pPr>
            <a:r>
              <a:rPr lang="en-US" dirty="0"/>
              <a:t>Terminated through the return of a </a:t>
            </a:r>
            <a:r>
              <a:rPr lang="en-US" dirty="0">
                <a:solidFill>
                  <a:schemeClr val="bg1"/>
                </a:solidFill>
              </a:rPr>
              <a:t>void</a:t>
            </a:r>
            <a:r>
              <a:rPr lang="en-US" dirty="0"/>
              <a:t> context</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89974103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US" dirty="0"/>
          </a:p>
        </p:txBody>
      </p:sp>
      <p:sp>
        <p:nvSpPr>
          <p:cNvPr id="3" name="Content Placeholder 2"/>
          <p:cNvSpPr>
            <a:spLocks noGrp="1"/>
          </p:cNvSpPr>
          <p:nvPr>
            <p:ph idx="1"/>
          </p:nvPr>
        </p:nvSpPr>
        <p:spPr/>
        <p:txBody>
          <a:bodyPr/>
          <a:lstStyle/>
          <a:p>
            <a:pPr marL="0" indent="0">
              <a:buNone/>
            </a:pPr>
            <a:r>
              <a:rPr lang="en-US" dirty="0" smtClean="0"/>
              <a:t>There is a huge ecosystem of programming languages</a:t>
            </a:r>
          </a:p>
          <a:p>
            <a:pPr marL="0" indent="0">
              <a:buNone/>
            </a:pPr>
            <a:endParaRPr lang="en-US" dirty="0"/>
          </a:p>
          <a:p>
            <a:pPr marL="0" indent="0">
              <a:buNone/>
            </a:pPr>
            <a:r>
              <a:rPr lang="en-US" dirty="0" smtClean="0"/>
              <a:t>Most languages fall into categories other than OO</a:t>
            </a:r>
          </a:p>
          <a:p>
            <a:pPr marL="0" indent="0">
              <a:buNone/>
            </a:pPr>
            <a:endParaRPr lang="en-US" dirty="0"/>
          </a:p>
          <a:p>
            <a:pPr marL="0" indent="0">
              <a:buNone/>
            </a:pPr>
            <a:r>
              <a:rPr lang="en-US" dirty="0" smtClean="0"/>
              <a:t>These slowly make their way into modern OO languages</a:t>
            </a:r>
            <a:endParaRPr lang="en-US" dirty="0"/>
          </a:p>
        </p:txBody>
      </p:sp>
    </p:spTree>
    <p:extLst>
      <p:ext uri="{BB962C8B-B14F-4D97-AF65-F5344CB8AC3E}">
        <p14:creationId xmlns:p14="http://schemas.microsoft.com/office/powerpoint/2010/main" val="105955283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a:t>
            </a:r>
            <a:endParaRPr lang="en-US" dirty="0"/>
          </a:p>
        </p:txBody>
      </p:sp>
      <p:sp>
        <p:nvSpPr>
          <p:cNvPr id="3" name="Content Placeholder 2"/>
          <p:cNvSpPr>
            <a:spLocks noGrp="1"/>
          </p:cNvSpPr>
          <p:nvPr>
            <p:ph idx="1"/>
          </p:nvPr>
        </p:nvSpPr>
        <p:spPr/>
        <p:txBody>
          <a:bodyPr/>
          <a:lstStyle/>
          <a:p>
            <a:pPr marL="0" indent="0">
              <a:buNone/>
            </a:pPr>
            <a:r>
              <a:rPr lang="en-US" dirty="0" smtClean="0"/>
              <a:t>Algorithms use types to be specified later</a:t>
            </a:r>
          </a:p>
          <a:p>
            <a:pPr marL="0" indent="0">
              <a:buNone/>
            </a:pPr>
            <a:endParaRPr lang="en-US" dirty="0"/>
          </a:p>
          <a:p>
            <a:pPr marL="0" indent="0">
              <a:buNone/>
            </a:pPr>
            <a:r>
              <a:rPr lang="en-US" dirty="0" smtClean="0"/>
              <a:t>Reduces duplication</a:t>
            </a:r>
          </a:p>
          <a:p>
            <a:pPr marL="0" indent="0">
              <a:buNone/>
            </a:pPr>
            <a:endParaRPr lang="en-US" dirty="0"/>
          </a:p>
          <a:p>
            <a:pPr marL="0" indent="0">
              <a:buNone/>
            </a:pPr>
            <a:r>
              <a:rPr lang="en-US" dirty="0" smtClean="0"/>
              <a:t>Pioneered by ADA in 1983</a:t>
            </a:r>
          </a:p>
          <a:p>
            <a:pPr marL="0" indent="0">
              <a:buNone/>
            </a:pPr>
            <a:endParaRPr lang="en-US" dirty="0"/>
          </a:p>
          <a:p>
            <a:pPr marL="0" indent="0">
              <a:buNone/>
            </a:pPr>
            <a:r>
              <a:rPr lang="en-US" dirty="0" smtClean="0"/>
              <a:t>May be harder to understand</a:t>
            </a:r>
            <a:endParaRPr lang="en-US" dirty="0"/>
          </a:p>
        </p:txBody>
      </p:sp>
    </p:spTree>
    <p:extLst>
      <p:ext uri="{BB962C8B-B14F-4D97-AF65-F5344CB8AC3E}">
        <p14:creationId xmlns:p14="http://schemas.microsoft.com/office/powerpoint/2010/main" val="358824380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bg1"/>
                </a:solidFill>
              </a:rPr>
              <a:t>Generics</a:t>
            </a:r>
          </a:p>
          <a:p>
            <a:pPr marL="0" indent="0">
              <a:buNone/>
            </a:pPr>
            <a:r>
              <a:rPr lang="en-US" dirty="0"/>
              <a:t>	</a:t>
            </a:r>
            <a:r>
              <a:rPr lang="en-US" dirty="0" smtClean="0"/>
              <a:t>Ada</a:t>
            </a:r>
            <a:r>
              <a:rPr lang="en-US" dirty="0"/>
              <a:t>, Eiffel, Java, C#, F#, and Visual Basic .NET</a:t>
            </a:r>
          </a:p>
          <a:p>
            <a:pPr marL="0" indent="0">
              <a:buNone/>
            </a:pPr>
            <a:endParaRPr lang="en-US" dirty="0" smtClean="0"/>
          </a:p>
          <a:p>
            <a:pPr marL="0" indent="0">
              <a:buNone/>
            </a:pPr>
            <a:r>
              <a:rPr lang="en-US" dirty="0" smtClean="0">
                <a:solidFill>
                  <a:schemeClr val="bg1"/>
                </a:solidFill>
              </a:rPr>
              <a:t>Parametric Polymorphism</a:t>
            </a:r>
          </a:p>
          <a:p>
            <a:pPr marL="0" indent="0">
              <a:buNone/>
            </a:pPr>
            <a:r>
              <a:rPr lang="en-US" dirty="0" smtClean="0"/>
              <a:t>	ML</a:t>
            </a:r>
            <a:r>
              <a:rPr lang="en-US" dirty="0"/>
              <a:t>, </a:t>
            </a:r>
            <a:r>
              <a:rPr lang="en-US" dirty="0" err="1"/>
              <a:t>Scala</a:t>
            </a:r>
            <a:r>
              <a:rPr lang="en-US" dirty="0"/>
              <a:t> and Haskell </a:t>
            </a:r>
            <a:endParaRPr lang="en-US" dirty="0" smtClean="0"/>
          </a:p>
          <a:p>
            <a:pPr marL="0" indent="0">
              <a:buNone/>
            </a:pPr>
            <a:endParaRPr lang="en-US" dirty="0"/>
          </a:p>
          <a:p>
            <a:pPr marL="0" indent="0">
              <a:buNone/>
            </a:pPr>
            <a:r>
              <a:rPr lang="en-US" dirty="0" smtClean="0">
                <a:solidFill>
                  <a:schemeClr val="bg1"/>
                </a:solidFill>
              </a:rPr>
              <a:t>Templates</a:t>
            </a:r>
          </a:p>
          <a:p>
            <a:pPr marL="0" indent="0">
              <a:buNone/>
            </a:pPr>
            <a:r>
              <a:rPr lang="en-US" dirty="0"/>
              <a:t>	</a:t>
            </a:r>
            <a:r>
              <a:rPr lang="en-US" dirty="0" smtClean="0"/>
              <a:t>C++</a:t>
            </a:r>
            <a:endParaRPr lang="en-US" dirty="0"/>
          </a:p>
        </p:txBody>
      </p:sp>
    </p:spTree>
    <p:extLst>
      <p:ext uri="{BB962C8B-B14F-4D97-AF65-F5344CB8AC3E}">
        <p14:creationId xmlns:p14="http://schemas.microsoft.com/office/powerpoint/2010/main" val="156179561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a:t>
            </a:r>
            <a:endParaRPr lang="en-US" dirty="0"/>
          </a:p>
        </p:txBody>
      </p:sp>
      <p:sp>
        <p:nvSpPr>
          <p:cNvPr id="3" name="Content Placeholder 2"/>
          <p:cNvSpPr>
            <a:spLocks noGrp="1"/>
          </p:cNvSpPr>
          <p:nvPr>
            <p:ph idx="1"/>
          </p:nvPr>
        </p:nvSpPr>
        <p:spPr/>
        <p:txBody>
          <a:bodyPr/>
          <a:lstStyle/>
          <a:p>
            <a:pPr marL="0" indent="0">
              <a:buNone/>
            </a:pPr>
            <a:r>
              <a:rPr lang="en-US" dirty="0" smtClean="0"/>
              <a:t>Treats computation as the evaluation of functions</a:t>
            </a:r>
          </a:p>
          <a:p>
            <a:pPr marL="0" indent="0">
              <a:buNone/>
            </a:pPr>
            <a:endParaRPr lang="en-US" dirty="0"/>
          </a:p>
          <a:p>
            <a:pPr marL="0" indent="0">
              <a:buNone/>
            </a:pPr>
            <a:r>
              <a:rPr lang="en-US" dirty="0" smtClean="0"/>
              <a:t>Avoids </a:t>
            </a:r>
            <a:r>
              <a:rPr lang="en-US" dirty="0" smtClean="0">
                <a:solidFill>
                  <a:schemeClr val="bg1"/>
                </a:solidFill>
              </a:rPr>
              <a:t>state</a:t>
            </a:r>
            <a:r>
              <a:rPr lang="en-US" dirty="0" smtClean="0"/>
              <a:t> and </a:t>
            </a:r>
            <a:r>
              <a:rPr lang="en-US" dirty="0" smtClean="0">
                <a:solidFill>
                  <a:schemeClr val="bg1"/>
                </a:solidFill>
              </a:rPr>
              <a:t>mutable</a:t>
            </a:r>
            <a:r>
              <a:rPr lang="en-US" dirty="0" smtClean="0"/>
              <a:t> data</a:t>
            </a:r>
          </a:p>
          <a:p>
            <a:pPr marL="0" indent="0">
              <a:buNone/>
            </a:pPr>
            <a:endParaRPr lang="en-US" dirty="0"/>
          </a:p>
          <a:p>
            <a:pPr marL="0" indent="0">
              <a:buNone/>
            </a:pPr>
            <a:r>
              <a:rPr lang="en-US" dirty="0" smtClean="0"/>
              <a:t>Roots in lambda calculus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9594166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bg1"/>
                </a:solidFill>
              </a:rPr>
              <a:t>first class functions</a:t>
            </a:r>
          </a:p>
          <a:p>
            <a:pPr marL="0" indent="0">
              <a:buNone/>
            </a:pPr>
            <a:r>
              <a:rPr lang="en-US" dirty="0" smtClean="0"/>
              <a:t>	functions can be passed as arguments</a:t>
            </a:r>
          </a:p>
          <a:p>
            <a:pPr marL="0" indent="0">
              <a:buNone/>
            </a:pPr>
            <a:endParaRPr lang="en-US" dirty="0"/>
          </a:p>
          <a:p>
            <a:pPr marL="0" indent="0">
              <a:buNone/>
            </a:pPr>
            <a:r>
              <a:rPr lang="en-US" dirty="0">
                <a:solidFill>
                  <a:schemeClr val="bg1"/>
                </a:solidFill>
              </a:rPr>
              <a:t>h</a:t>
            </a:r>
            <a:r>
              <a:rPr lang="en-US" dirty="0" smtClean="0">
                <a:solidFill>
                  <a:schemeClr val="bg1"/>
                </a:solidFill>
              </a:rPr>
              <a:t>igher-order functions</a:t>
            </a:r>
          </a:p>
          <a:p>
            <a:pPr marL="0" indent="0">
              <a:buNone/>
            </a:pPr>
            <a:r>
              <a:rPr lang="en-US" dirty="0">
                <a:solidFill>
                  <a:schemeClr val="bg1"/>
                </a:solidFill>
              </a:rPr>
              <a:t>	</a:t>
            </a:r>
            <a:r>
              <a:rPr lang="en-US" dirty="0" smtClean="0"/>
              <a:t>take one or more functions as input</a:t>
            </a:r>
          </a:p>
          <a:p>
            <a:pPr marL="0" indent="0">
              <a:buNone/>
            </a:pPr>
            <a:r>
              <a:rPr lang="en-US" dirty="0">
                <a:solidFill>
                  <a:schemeClr val="bg1"/>
                </a:solidFill>
              </a:rPr>
              <a:t>	</a:t>
            </a:r>
            <a:r>
              <a:rPr lang="en-US" dirty="0" smtClean="0"/>
              <a:t>or outputs a function</a:t>
            </a:r>
            <a:endParaRPr lang="en-US" dirty="0" smtClean="0">
              <a:solidFill>
                <a:schemeClr val="bg1"/>
              </a:solidFill>
            </a:endParaRPr>
          </a:p>
          <a:p>
            <a:pPr marL="0" indent="0">
              <a:buNone/>
            </a:pPr>
            <a:endParaRPr lang="en-US" dirty="0"/>
          </a:p>
          <a:p>
            <a:pPr marL="0" indent="0">
              <a:buNone/>
            </a:pPr>
            <a:r>
              <a:rPr lang="en-US" dirty="0" err="1">
                <a:solidFill>
                  <a:schemeClr val="bg1"/>
                </a:solidFill>
              </a:rPr>
              <a:t>c</a:t>
            </a:r>
            <a:r>
              <a:rPr lang="en-US" dirty="0" err="1" smtClean="0">
                <a:solidFill>
                  <a:schemeClr val="bg1"/>
                </a:solidFill>
              </a:rPr>
              <a:t>ombinators</a:t>
            </a:r>
            <a:endParaRPr lang="en-US" dirty="0" smtClean="0">
              <a:solidFill>
                <a:schemeClr val="bg1"/>
              </a:solidFill>
            </a:endParaRPr>
          </a:p>
          <a:p>
            <a:pPr marL="0" indent="0">
              <a:buNone/>
            </a:pPr>
            <a:r>
              <a:rPr lang="en-US" dirty="0">
                <a:solidFill>
                  <a:schemeClr val="bg1"/>
                </a:solidFill>
              </a:rPr>
              <a:t>	</a:t>
            </a:r>
            <a:r>
              <a:rPr lang="en-US" dirty="0" smtClean="0"/>
              <a:t>takes one or more functions as input</a:t>
            </a:r>
          </a:p>
          <a:p>
            <a:pPr marL="0" indent="0">
              <a:buNone/>
            </a:pPr>
            <a:r>
              <a:rPr lang="en-US" dirty="0">
                <a:solidFill>
                  <a:schemeClr val="bg1"/>
                </a:solidFill>
              </a:rPr>
              <a:t>	</a:t>
            </a:r>
            <a:r>
              <a:rPr lang="en-US" dirty="0" smtClean="0"/>
              <a:t>and outputs a function</a:t>
            </a:r>
          </a:p>
        </p:txBody>
      </p:sp>
    </p:spTree>
    <p:extLst>
      <p:ext uri="{BB962C8B-B14F-4D97-AF65-F5344CB8AC3E}">
        <p14:creationId xmlns:p14="http://schemas.microsoft.com/office/powerpoint/2010/main" val="236149285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2286000"/>
            <a:ext cx="6324600" cy="1384995"/>
          </a:xfrm>
          <a:prstGeom prst="rect">
            <a:avLst/>
          </a:prstGeom>
        </p:spPr>
        <p:txBody>
          <a:bodyPr wrap="square">
            <a:spAutoFit/>
          </a:bodyPr>
          <a:lstStyle/>
          <a:p>
            <a:pPr algn="ctr"/>
            <a:r>
              <a:rPr lang="en-US" sz="2800" b="1" dirty="0" smtClean="0">
                <a:solidFill>
                  <a:schemeClr val="bg1">
                    <a:lumMod val="75000"/>
                  </a:schemeClr>
                </a:solidFill>
                <a:latin typeface="+mn-lt"/>
              </a:rPr>
              <a:t>“</a:t>
            </a:r>
            <a:r>
              <a:rPr lang="en-US" sz="2800" b="1" dirty="0">
                <a:solidFill>
                  <a:schemeClr val="bg1">
                    <a:lumMod val="75000"/>
                  </a:schemeClr>
                </a:solidFill>
                <a:latin typeface="+mn-lt"/>
              </a:rPr>
              <a:t>a </a:t>
            </a:r>
            <a:r>
              <a:rPr lang="en-US" sz="2800" b="1" dirty="0" err="1">
                <a:solidFill>
                  <a:schemeClr val="bg1">
                    <a:lumMod val="75000"/>
                  </a:schemeClr>
                </a:solidFill>
                <a:latin typeface="+mn-lt"/>
              </a:rPr>
              <a:t>combinator</a:t>
            </a:r>
            <a:r>
              <a:rPr lang="en-US" sz="2800" b="1" dirty="0">
                <a:solidFill>
                  <a:schemeClr val="bg1">
                    <a:lumMod val="75000"/>
                  </a:schemeClr>
                </a:solidFill>
                <a:latin typeface="+mn-lt"/>
              </a:rPr>
              <a:t> is a function which builds program fragments from program </a:t>
            </a:r>
            <a:r>
              <a:rPr lang="en-US" sz="2800" b="1" dirty="0" smtClean="0">
                <a:solidFill>
                  <a:schemeClr val="bg1">
                    <a:lumMod val="75000"/>
                  </a:schemeClr>
                </a:solidFill>
                <a:latin typeface="+mn-lt"/>
              </a:rPr>
              <a:t>fragments…”</a:t>
            </a:r>
            <a:endParaRPr lang="en-US" sz="2800" b="1" dirty="0">
              <a:solidFill>
                <a:schemeClr val="bg1">
                  <a:lumMod val="75000"/>
                </a:schemeClr>
              </a:solidFill>
              <a:latin typeface="+mn-lt"/>
            </a:endParaRPr>
          </a:p>
        </p:txBody>
      </p:sp>
      <p:sp>
        <p:nvSpPr>
          <p:cNvPr id="5" name="TextBox 4"/>
          <p:cNvSpPr txBox="1"/>
          <p:nvPr/>
        </p:nvSpPr>
        <p:spPr>
          <a:xfrm>
            <a:off x="3685751" y="3959367"/>
            <a:ext cx="1696298" cy="400110"/>
          </a:xfrm>
          <a:prstGeom prst="rect">
            <a:avLst/>
          </a:prstGeom>
          <a:noFill/>
        </p:spPr>
        <p:txBody>
          <a:bodyPr wrap="none" rtlCol="0">
            <a:spAutoFit/>
          </a:bodyPr>
          <a:lstStyle/>
          <a:p>
            <a:pPr algn="ctr"/>
            <a:r>
              <a:rPr lang="en-US" sz="2000" dirty="0" smtClean="0">
                <a:solidFill>
                  <a:schemeClr val="bg1"/>
                </a:solidFill>
                <a:latin typeface="+mn-lt"/>
              </a:rPr>
              <a:t>John Hughes</a:t>
            </a:r>
            <a:endParaRPr lang="en-US" sz="2000" dirty="0">
              <a:solidFill>
                <a:schemeClr val="bg1"/>
              </a:solidFill>
              <a:latin typeface="+mn-lt"/>
            </a:endParaRPr>
          </a:p>
        </p:txBody>
      </p:sp>
    </p:spTree>
    <p:extLst>
      <p:ext uri="{BB962C8B-B14F-4D97-AF65-F5344CB8AC3E}">
        <p14:creationId xmlns:p14="http://schemas.microsoft.com/office/powerpoint/2010/main" val="280412530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bg1"/>
                </a:solidFill>
              </a:rPr>
              <a:t>pure functions</a:t>
            </a:r>
          </a:p>
          <a:p>
            <a:pPr marL="0" indent="0">
              <a:buNone/>
            </a:pPr>
            <a:r>
              <a:rPr lang="en-US" dirty="0">
                <a:solidFill>
                  <a:schemeClr val="bg1"/>
                </a:solidFill>
              </a:rPr>
              <a:t>	</a:t>
            </a:r>
            <a:r>
              <a:rPr lang="en-US" dirty="0" smtClean="0"/>
              <a:t>no side effects, which means the function called 	with the same arguments returns the same result</a:t>
            </a:r>
            <a:endParaRPr lang="en-US" dirty="0" smtClean="0">
              <a:solidFill>
                <a:schemeClr val="bg1"/>
              </a:solidFill>
            </a:endParaRPr>
          </a:p>
          <a:p>
            <a:pPr marL="0" indent="0">
              <a:buNone/>
            </a:pPr>
            <a:endParaRPr lang="en-US" dirty="0" smtClean="0"/>
          </a:p>
          <a:p>
            <a:pPr marL="0" indent="0">
              <a:buNone/>
            </a:pPr>
            <a:r>
              <a:rPr lang="en-US" dirty="0">
                <a:solidFill>
                  <a:schemeClr val="bg1"/>
                </a:solidFill>
              </a:rPr>
              <a:t>a</a:t>
            </a:r>
            <a:r>
              <a:rPr lang="en-US" dirty="0" smtClean="0">
                <a:solidFill>
                  <a:schemeClr val="bg1"/>
                </a:solidFill>
              </a:rPr>
              <a:t>nonymous functions</a:t>
            </a:r>
            <a:endParaRPr lang="en-US" dirty="0">
              <a:solidFill>
                <a:schemeClr val="bg1"/>
              </a:solidFill>
            </a:endParaRPr>
          </a:p>
          <a:p>
            <a:pPr marL="0" indent="0">
              <a:buNone/>
            </a:pPr>
            <a:r>
              <a:rPr lang="en-US" dirty="0"/>
              <a:t>	a function </a:t>
            </a:r>
            <a:r>
              <a:rPr lang="en-US" dirty="0" smtClean="0"/>
              <a:t>defined</a:t>
            </a:r>
            <a:r>
              <a:rPr lang="en-US" dirty="0"/>
              <a:t>, and possibly called, without </a:t>
            </a:r>
            <a:r>
              <a:rPr lang="en-US" dirty="0" smtClean="0"/>
              <a:t>	being </a:t>
            </a:r>
            <a:r>
              <a:rPr lang="en-US" dirty="0"/>
              <a:t>bound to an identifier.</a:t>
            </a:r>
          </a:p>
          <a:p>
            <a:pPr marL="0" indent="0">
              <a:buNone/>
            </a:pPr>
            <a:endParaRPr lang="en-US" dirty="0"/>
          </a:p>
          <a:p>
            <a:pPr marL="0" indent="0">
              <a:buNone/>
            </a:pPr>
            <a:r>
              <a:rPr lang="en-US" dirty="0" smtClean="0">
                <a:solidFill>
                  <a:schemeClr val="bg1"/>
                </a:solidFill>
              </a:rPr>
              <a:t>continuation-passing style</a:t>
            </a:r>
          </a:p>
          <a:p>
            <a:pPr marL="0" indent="0">
              <a:buNone/>
            </a:pPr>
            <a:r>
              <a:rPr lang="en-US" dirty="0" smtClean="0">
                <a:solidFill>
                  <a:schemeClr val="bg1"/>
                </a:solidFill>
              </a:rPr>
              <a:t>	</a:t>
            </a:r>
            <a:r>
              <a:rPr lang="en-US" dirty="0" smtClean="0"/>
              <a:t>when a function is complete, the computation is 	passed to a continuation function</a:t>
            </a:r>
            <a:r>
              <a:rPr lang="en-US" dirty="0">
                <a:solidFill>
                  <a:schemeClr val="bg1"/>
                </a:solidFill>
              </a:rPr>
              <a:t>	</a:t>
            </a:r>
            <a:endParaRPr lang="en-US" dirty="0" smtClean="0">
              <a:solidFill>
                <a:schemeClr val="bg1"/>
              </a:solidFill>
            </a:endParaRPr>
          </a:p>
        </p:txBody>
      </p:sp>
    </p:spTree>
    <p:extLst>
      <p:ext uri="{BB962C8B-B14F-4D97-AF65-F5344CB8AC3E}">
        <p14:creationId xmlns:p14="http://schemas.microsoft.com/office/powerpoint/2010/main" val="191188016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p:cNvSpPr>
            <a:spLocks noChangeArrowheads="1"/>
          </p:cNvSpPr>
          <p:nvPr/>
        </p:nvSpPr>
        <p:spPr bwMode="auto">
          <a:xfrm>
            <a:off x="0" y="6172200"/>
            <a:ext cx="9144000" cy="685800"/>
          </a:xfrm>
          <a:prstGeom prst="rect">
            <a:avLst/>
          </a:prstGeom>
          <a:solidFill>
            <a:srgbClr val="BF4D4D"/>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p>
            <a:pPr eaLnBrk="0" hangingPunct="0"/>
            <a:endParaRPr lang="en-US">
              <a:solidFill>
                <a:srgbClr val="C97F42"/>
              </a:solidFill>
            </a:endParaRPr>
          </a:p>
        </p:txBody>
      </p:sp>
      <p:cxnSp>
        <p:nvCxnSpPr>
          <p:cNvPr id="22532" name="Straight Connector 6"/>
          <p:cNvCxnSpPr>
            <a:cxnSpLocks noChangeShapeType="1"/>
          </p:cNvCxnSpPr>
          <p:nvPr/>
        </p:nvCxnSpPr>
        <p:spPr bwMode="auto">
          <a:xfrm>
            <a:off x="0" y="6170613"/>
            <a:ext cx="9144000" cy="1587"/>
          </a:xfrm>
          <a:prstGeom prst="line">
            <a:avLst/>
          </a:prstGeom>
          <a:noFill/>
          <a:ln w="190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sp>
        <p:nvSpPr>
          <p:cNvPr id="15363" name="Rectangle 2"/>
          <p:cNvSpPr>
            <a:spLocks noGrp="1" noChangeArrowheads="1"/>
          </p:cNvSpPr>
          <p:nvPr>
            <p:ph type="ctrTitle"/>
          </p:nvPr>
        </p:nvSpPr>
        <p:spPr>
          <a:xfrm>
            <a:off x="152400" y="6172200"/>
            <a:ext cx="8839200" cy="685800"/>
          </a:xfrm>
        </p:spPr>
        <p:txBody>
          <a:bodyPr/>
          <a:lstStyle/>
          <a:p>
            <a:pPr algn="l">
              <a:defRPr/>
            </a:pPr>
            <a:r>
              <a:rPr lang="en-US" b="0" i="0" dirty="0" smtClean="0">
                <a:solidFill>
                  <a:schemeClr val="bg1"/>
                </a:solidFill>
                <a:effectLst>
                  <a:outerShdw blurRad="38100" dist="38100" dir="2700000" algn="tl">
                    <a:srgbClr val="000000">
                      <a:alpha val="43137"/>
                    </a:srgbClr>
                  </a:outerShdw>
                </a:effectLst>
                <a:latin typeface="Calibri" pitchFamily="34" charset="0"/>
                <a:cs typeface="Segoe UI" pitchFamily="34" charset="0"/>
              </a:rPr>
              <a:t>Singleton</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44091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97475"/>
            <a:ext cx="3008313" cy="659862"/>
          </a:xfrm>
        </p:spPr>
        <p:txBody>
          <a:bodyPr/>
          <a:lstStyle/>
          <a:p>
            <a:r>
              <a:rPr lang="en-US" dirty="0" smtClean="0"/>
              <a:t>Chris </a:t>
            </a:r>
            <a:r>
              <a:rPr lang="en-US" dirty="0" err="1" smtClean="0"/>
              <a:t>Eargle</a:t>
            </a:r>
            <a:endParaRPr lang="en-US" dirty="0"/>
          </a:p>
        </p:txBody>
      </p:sp>
      <p:sp>
        <p:nvSpPr>
          <p:cNvPr id="6" name="Text Placeholder 5"/>
          <p:cNvSpPr>
            <a:spLocks noGrp="1"/>
          </p:cNvSpPr>
          <p:nvPr>
            <p:ph type="body" sz="half" idx="2"/>
          </p:nvPr>
        </p:nvSpPr>
        <p:spPr>
          <a:xfrm>
            <a:off x="457200" y="1557337"/>
            <a:ext cx="3008313" cy="4614863"/>
          </a:xfrm>
        </p:spPr>
        <p:txBody>
          <a:bodyPr/>
          <a:lstStyle/>
          <a:p>
            <a:endParaRPr lang="en-US" sz="1600" dirty="0" smtClean="0"/>
          </a:p>
          <a:p>
            <a:r>
              <a:rPr lang="en-US" sz="1600" dirty="0" err="1" smtClean="0"/>
              <a:t>Telerik</a:t>
            </a:r>
            <a:r>
              <a:rPr lang="en-US" sz="1600" dirty="0" smtClean="0"/>
              <a:t> Developer Evangelist</a:t>
            </a:r>
          </a:p>
          <a:p>
            <a:endParaRPr lang="en-US" sz="1600" dirty="0" smtClean="0"/>
          </a:p>
          <a:p>
            <a:r>
              <a:rPr lang="en-US" sz="1600" dirty="0" smtClean="0"/>
              <a:t>INETA Director</a:t>
            </a:r>
          </a:p>
          <a:p>
            <a:endParaRPr lang="en-US" sz="1600" dirty="0"/>
          </a:p>
          <a:p>
            <a:r>
              <a:rPr lang="en-US" sz="1600" dirty="0" smtClean="0"/>
              <a:t>Microsoft MVP – Visual C#</a:t>
            </a:r>
          </a:p>
          <a:p>
            <a:endParaRPr lang="en-US" sz="1600" dirty="0"/>
          </a:p>
          <a:p>
            <a:r>
              <a:rPr lang="en-US" sz="1600" dirty="0" smtClean="0"/>
              <a:t>MCPD, MCTS, </a:t>
            </a:r>
            <a:r>
              <a:rPr lang="en-US" sz="1600" dirty="0" err="1" smtClean="0"/>
              <a:t>etc</a:t>
            </a:r>
            <a:endParaRPr lang="en-US" sz="1600" dirty="0" smtClean="0"/>
          </a:p>
          <a:p>
            <a:endParaRPr lang="en-US" sz="1600" dirty="0"/>
          </a:p>
          <a:p>
            <a:r>
              <a:rPr lang="en-US" sz="1600" dirty="0" smtClean="0"/>
              <a:t>kodefuguru.com</a:t>
            </a:r>
          </a:p>
          <a:p>
            <a:endParaRPr lang="en-US" sz="1600" dirty="0"/>
          </a:p>
          <a:p>
            <a:r>
              <a:rPr lang="en-US" sz="1600" dirty="0" smtClean="0"/>
              <a:t>kodefuguru@live.com</a:t>
            </a:r>
          </a:p>
        </p:txBody>
      </p:sp>
      <p:pic>
        <p:nvPicPr>
          <p:cNvPr id="8" name="Picture 2" descr="C:\Users\kodefuguru\Pictures\Evolv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39819" y="877825"/>
            <a:ext cx="3970780" cy="529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46537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Singleton Pattern</a:t>
            </a:r>
            <a:endParaRPr lang="en-US" dirty="0"/>
          </a:p>
        </p:txBody>
      </p:sp>
      <p:sp>
        <p:nvSpPr>
          <p:cNvPr id="7" name="Content Placeholder 6"/>
          <p:cNvSpPr>
            <a:spLocks noGrp="1"/>
          </p:cNvSpPr>
          <p:nvPr>
            <p:ph idx="1"/>
          </p:nvPr>
        </p:nvSpPr>
        <p:spPr/>
        <p:txBody>
          <a:bodyPr/>
          <a:lstStyle/>
          <a:p>
            <a:pPr marL="0" indent="0">
              <a:buNone/>
            </a:pPr>
            <a:r>
              <a:rPr lang="en-US" dirty="0" smtClean="0"/>
              <a:t>Restricts class instantiation to one instance</a:t>
            </a:r>
          </a:p>
          <a:p>
            <a:pPr marL="0" indent="0">
              <a:buNone/>
            </a:pPr>
            <a:endParaRPr lang="en-US" dirty="0"/>
          </a:p>
          <a:p>
            <a:pPr marL="0" indent="0">
              <a:buNone/>
            </a:pPr>
            <a:r>
              <a:rPr lang="en-US" dirty="0" smtClean="0"/>
              <a:t>Useful when only one instance is needed in system</a:t>
            </a:r>
          </a:p>
          <a:p>
            <a:pPr marL="0" indent="0">
              <a:buNone/>
            </a:pPr>
            <a:endParaRPr lang="en-US" dirty="0"/>
          </a:p>
          <a:p>
            <a:pPr marL="0" indent="0">
              <a:buNone/>
            </a:pPr>
            <a:r>
              <a:rPr lang="en-US" dirty="0" smtClean="0"/>
              <a:t>Some consider this an anti-pattern</a:t>
            </a:r>
          </a:p>
          <a:p>
            <a:pPr marL="0" indent="0">
              <a:buNone/>
            </a:pPr>
            <a:endParaRPr lang="en-US" dirty="0"/>
          </a:p>
          <a:p>
            <a:pPr marL="0" indent="0">
              <a:buNone/>
            </a:pPr>
            <a:r>
              <a:rPr lang="en-US" dirty="0" smtClean="0">
                <a:solidFill>
                  <a:schemeClr val="bg1"/>
                </a:solidFill>
              </a:rPr>
              <a:t>Not</a:t>
            </a:r>
            <a:r>
              <a:rPr lang="en-US" dirty="0" smtClean="0"/>
              <a:t> the same as a </a:t>
            </a:r>
            <a:r>
              <a:rPr lang="en-US" dirty="0" smtClean="0">
                <a:solidFill>
                  <a:schemeClr val="bg1"/>
                </a:solidFill>
              </a:rPr>
              <a:t>static</a:t>
            </a:r>
            <a:r>
              <a:rPr lang="en-US" dirty="0" smtClean="0"/>
              <a:t> class</a:t>
            </a:r>
            <a:endParaRPr lang="en-US" dirty="0"/>
          </a:p>
        </p:txBody>
      </p:sp>
      <p:sp>
        <p:nvSpPr>
          <p:cNvPr id="3" name="Slide Number Placeholder 2"/>
          <p:cNvSpPr>
            <a:spLocks noGrp="1"/>
          </p:cNvSpPr>
          <p:nvPr>
            <p:ph type="sldNum" sz="quarter" idx="4294967295"/>
          </p:nvPr>
        </p:nvSpPr>
        <p:spPr>
          <a:xfrm>
            <a:off x="7164388" y="6477000"/>
            <a:ext cx="1979612" cy="381000"/>
          </a:xfrm>
          <a:prstGeom prst="rect">
            <a:avLst/>
          </a:prstGeom>
        </p:spPr>
        <p:txBody>
          <a:bodyPr/>
          <a:lstStyle/>
          <a:p>
            <a:pPr>
              <a:defRPr/>
            </a:pPr>
            <a:fld id="{0EB32037-05A8-4DB7-81E3-D828D0CB21D8}" type="slidenum">
              <a:rPr lang="en-US" smtClean="0"/>
              <a:pPr>
                <a:defRPr/>
              </a:pPr>
              <a:t>20</a:t>
            </a:fld>
            <a:endParaRPr lang="en-US"/>
          </a:p>
        </p:txBody>
      </p:sp>
      <p:sp>
        <p:nvSpPr>
          <p:cNvPr id="4" name="Date Placeholder 3"/>
          <p:cNvSpPr>
            <a:spLocks noGrp="1"/>
          </p:cNvSpPr>
          <p:nvPr>
            <p:ph type="dt" sz="half" idx="4294967295"/>
          </p:nvPr>
        </p:nvSpPr>
        <p:spPr>
          <a:xfrm>
            <a:off x="0" y="6402388"/>
            <a:ext cx="1905000" cy="455612"/>
          </a:xfrm>
          <a:prstGeom prst="rect">
            <a:avLst/>
          </a:prstGeom>
        </p:spPr>
        <p:txBody>
          <a:bodyPr/>
          <a:lstStyle/>
          <a:p>
            <a:pPr>
              <a:defRPr/>
            </a:pPr>
            <a:fld id="{6A6A4938-1EE6-4705-AB68-5527D6B7F4CD}" type="datetime1">
              <a:rPr lang="en-US" smtClean="0"/>
              <a:pPr>
                <a:defRPr/>
              </a:pPr>
              <a:t>6/15/2012</a:t>
            </a:fld>
            <a:endParaRPr lang="en-US"/>
          </a:p>
        </p:txBody>
      </p:sp>
    </p:spTree>
    <p:extLst>
      <p:ext uri="{BB962C8B-B14F-4D97-AF65-F5344CB8AC3E}">
        <p14:creationId xmlns:p14="http://schemas.microsoft.com/office/powerpoint/2010/main" val="80318713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Singleton Diagram</a:t>
            </a:r>
            <a:endParaRPr lang="en-US" dirty="0"/>
          </a:p>
        </p:txBody>
      </p:sp>
      <p:grpSp>
        <p:nvGrpSpPr>
          <p:cNvPr id="12" name="Group 11"/>
          <p:cNvGrpSpPr/>
          <p:nvPr/>
        </p:nvGrpSpPr>
        <p:grpSpPr>
          <a:xfrm>
            <a:off x="2819400" y="3032760"/>
            <a:ext cx="4572000" cy="1371600"/>
            <a:chOff x="2895600" y="3048000"/>
            <a:chExt cx="4572000" cy="1371600"/>
          </a:xfrm>
        </p:grpSpPr>
        <p:grpSp>
          <p:nvGrpSpPr>
            <p:cNvPr id="7" name="Group 6"/>
            <p:cNvGrpSpPr/>
            <p:nvPr/>
          </p:nvGrpSpPr>
          <p:grpSpPr>
            <a:xfrm>
              <a:off x="2895600" y="3048000"/>
              <a:ext cx="2057400" cy="1371600"/>
              <a:chOff x="3200400" y="2895600"/>
              <a:chExt cx="2057400" cy="1371600"/>
            </a:xfrm>
          </p:grpSpPr>
          <p:sp>
            <p:nvSpPr>
              <p:cNvPr id="5" name="Rectangle 4"/>
              <p:cNvSpPr/>
              <p:nvPr/>
            </p:nvSpPr>
            <p:spPr bwMode="auto">
              <a:xfrm>
                <a:off x="3200400" y="2895600"/>
                <a:ext cx="2057400" cy="13716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R="0" defTabSz="914400" rtl="0" eaLnBrk="0" fontAlgn="base" latinLnBrk="0" hangingPunct="0">
                  <a:lnSpc>
                    <a:spcPct val="100000"/>
                  </a:lnSpc>
                  <a:spcBef>
                    <a:spcPct val="0"/>
                  </a:spcBef>
                  <a:spcAft>
                    <a:spcPct val="0"/>
                  </a:spcAft>
                  <a:buClrTx/>
                  <a:buSzTx/>
                  <a:tabLst/>
                </a:pPr>
                <a:r>
                  <a:rPr lang="en-US" sz="1600" dirty="0" smtClean="0">
                    <a:latin typeface="+mn-lt"/>
                  </a:rPr>
                  <a:t>-    Singleton()</a:t>
                </a:r>
              </a:p>
              <a:p>
                <a:pPr marR="0" defTabSz="914400" rtl="0" eaLnBrk="0" fontAlgn="base" latinLnBrk="0" hangingPunct="0">
                  <a:lnSpc>
                    <a:spcPct val="100000"/>
                  </a:lnSpc>
                  <a:spcBef>
                    <a:spcPct val="0"/>
                  </a:spcBef>
                  <a:spcAft>
                    <a:spcPct val="0"/>
                  </a:spcAft>
                  <a:buClrTx/>
                  <a:buSzTx/>
                  <a:tabLst/>
                </a:pPr>
                <a:r>
                  <a:rPr lang="en-US" sz="1600" dirty="0" smtClean="0">
                    <a:latin typeface="+mn-lt"/>
                  </a:rPr>
                  <a:t>S+ Instance</a:t>
                </a:r>
                <a:endParaRPr kumimoji="0" lang="en-US" sz="1600" b="0" i="0" u="none" strike="noStrike" cap="none" normalizeH="0" baseline="0" dirty="0" smtClean="0">
                  <a:ln>
                    <a:noFill/>
                  </a:ln>
                  <a:solidFill>
                    <a:schemeClr val="tx1"/>
                  </a:solidFill>
                  <a:effectLst/>
                  <a:latin typeface="+mn-lt"/>
                </a:endParaRPr>
              </a:p>
            </p:txBody>
          </p:sp>
          <p:sp>
            <p:nvSpPr>
              <p:cNvPr id="6" name="Rectangle 5"/>
              <p:cNvSpPr/>
              <p:nvPr/>
            </p:nvSpPr>
            <p:spPr bwMode="auto">
              <a:xfrm>
                <a:off x="3200400" y="2895600"/>
                <a:ext cx="2057400" cy="635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Singleton</a:t>
                </a:r>
                <a:br>
                  <a:rPr lang="en-US" sz="1800" b="1" dirty="0" smtClean="0">
                    <a:latin typeface="+mn-lt"/>
                  </a:rPr>
                </a:br>
                <a:r>
                  <a:rPr lang="en-US" sz="1800" dirty="0" smtClean="0">
                    <a:latin typeface="+mn-lt"/>
                  </a:rPr>
                  <a:t>&lt;&lt;singleton&gt;&gt;</a:t>
                </a:r>
                <a:endParaRPr kumimoji="0" lang="en-US" sz="1800" b="1" i="0" u="none" strike="noStrike" cap="none" normalizeH="0" baseline="0" dirty="0" smtClean="0">
                  <a:ln>
                    <a:noFill/>
                  </a:ln>
                  <a:solidFill>
                    <a:schemeClr val="tx1"/>
                  </a:solidFill>
                  <a:effectLst/>
                  <a:latin typeface="+mn-lt"/>
                </a:endParaRPr>
              </a:p>
            </p:txBody>
          </p:sp>
        </p:grpSp>
        <p:sp>
          <p:nvSpPr>
            <p:cNvPr id="9" name="Folded Corner 8"/>
            <p:cNvSpPr/>
            <p:nvPr/>
          </p:nvSpPr>
          <p:spPr bwMode="auto">
            <a:xfrm>
              <a:off x="5867400" y="3263900"/>
              <a:ext cx="1600200" cy="838200"/>
            </a:xfrm>
            <a:prstGeom prst="foldedCorner">
              <a:avLst/>
            </a:prstGeom>
            <a:solidFill>
              <a:srgbClr val="FFFFCC"/>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mn-lt"/>
                </a:rPr>
                <a:t>Retrieves a single, maintained instance of class.</a:t>
              </a:r>
              <a:endParaRPr kumimoji="0" lang="en-US" sz="1200" b="0" i="0" u="none" strike="noStrike" cap="none" normalizeH="0" baseline="0" dirty="0" smtClean="0">
                <a:ln>
                  <a:noFill/>
                </a:ln>
                <a:solidFill>
                  <a:schemeClr val="tx1"/>
                </a:solidFill>
                <a:effectLst/>
                <a:latin typeface="+mn-lt"/>
              </a:endParaRPr>
            </a:p>
          </p:txBody>
        </p:sp>
        <p:cxnSp>
          <p:nvCxnSpPr>
            <p:cNvPr id="11" name="Straight Connector 10"/>
            <p:cNvCxnSpPr>
              <a:endCxn id="9" idx="1"/>
            </p:cNvCxnSpPr>
            <p:nvPr/>
          </p:nvCxnSpPr>
          <p:spPr bwMode="auto">
            <a:xfrm flipV="1">
              <a:off x="4876800" y="3683000"/>
              <a:ext cx="990600" cy="584200"/>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spTree>
    <p:extLst>
      <p:ext uri="{BB962C8B-B14F-4D97-AF65-F5344CB8AC3E}">
        <p14:creationId xmlns:p14="http://schemas.microsoft.com/office/powerpoint/2010/main" val="254962921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Influence on Language</a:t>
            </a:r>
            <a:endParaRPr lang="en-US" dirty="0"/>
          </a:p>
        </p:txBody>
      </p:sp>
      <p:sp>
        <p:nvSpPr>
          <p:cNvPr id="4" name="Content Placeholder 3"/>
          <p:cNvSpPr>
            <a:spLocks noGrp="1"/>
          </p:cNvSpPr>
          <p:nvPr>
            <p:ph idx="1"/>
          </p:nvPr>
        </p:nvSpPr>
        <p:spPr/>
        <p:txBody>
          <a:bodyPr/>
          <a:lstStyle/>
          <a:p>
            <a:pPr marL="0" indent="0">
              <a:buNone/>
            </a:pPr>
            <a:r>
              <a:rPr lang="en-US" dirty="0" smtClean="0"/>
              <a:t>A few modern languages directly implement this construct</a:t>
            </a:r>
            <a:endParaRPr lang="en-US" dirty="0"/>
          </a:p>
        </p:txBody>
      </p:sp>
    </p:spTree>
    <p:extLst>
      <p:ext uri="{BB962C8B-B14F-4D97-AF65-F5344CB8AC3E}">
        <p14:creationId xmlns:p14="http://schemas.microsoft.com/office/powerpoint/2010/main" val="77282421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Scala</a:t>
            </a:r>
            <a:r>
              <a:rPr lang="en-US" dirty="0" smtClean="0"/>
              <a:t> Example</a:t>
            </a:r>
            <a:endParaRPr lang="en-US" dirty="0"/>
          </a:p>
        </p:txBody>
      </p:sp>
      <p:sp>
        <p:nvSpPr>
          <p:cNvPr id="6" name="Rectangle 5"/>
          <p:cNvSpPr/>
          <p:nvPr/>
        </p:nvSpPr>
        <p:spPr bwMode="auto">
          <a:xfrm>
            <a:off x="1600200" y="2400300"/>
            <a:ext cx="6096000" cy="2971800"/>
          </a:xfrm>
          <a:prstGeom prst="rect">
            <a:avLst/>
          </a:prstGeom>
          <a:solidFill>
            <a:schemeClr val="bg1"/>
          </a:solidFill>
          <a:ln w="12700" cap="flat" cmpd="sng" algn="ctr">
            <a:solidFill>
              <a:schemeClr val="tx1"/>
            </a:solidFill>
            <a:prstDash val="solid"/>
            <a:round/>
            <a:headEnd type="none" w="sm" len="sm"/>
            <a:tailEnd type="none" w="sm" len="sm"/>
          </a:ln>
          <a:effectLst>
            <a:innerShdw blurRad="114300">
              <a:prstClr val="black"/>
            </a:innerShdw>
            <a:softEdge rad="127000"/>
          </a:effectLst>
        </p:spPr>
        <p:txBody>
          <a:bodyPr vert="horz" wrap="square" lIns="457200" tIns="457200" rIns="457200" bIns="457200" numCol="1" rtlCol="0" anchor="t" anchorCtr="0" compatLnSpc="1">
            <a:prstTxWarp prst="textNoShape">
              <a:avLst/>
            </a:prstTxWarp>
          </a:bodyPr>
          <a:lstStyle/>
          <a:p>
            <a:r>
              <a:rPr lang="en-US" dirty="0">
                <a:solidFill>
                  <a:schemeClr val="accent1"/>
                </a:solidFill>
                <a:latin typeface="Segoe UI Mono" pitchFamily="49" charset="0"/>
              </a:rPr>
              <a:t>// Singleton uses the object keyword instead of class</a:t>
            </a:r>
          </a:p>
          <a:p>
            <a:r>
              <a:rPr lang="en-US" dirty="0">
                <a:solidFill>
                  <a:schemeClr val="accent2"/>
                </a:solidFill>
                <a:latin typeface="Segoe UI Mono" pitchFamily="49" charset="0"/>
              </a:rPr>
              <a:t>object</a:t>
            </a:r>
            <a:r>
              <a:rPr lang="en-US" dirty="0">
                <a:latin typeface="Segoe UI Mono" pitchFamily="49" charset="0"/>
              </a:rPr>
              <a:t> Utilities {</a:t>
            </a:r>
          </a:p>
          <a:p>
            <a:r>
              <a:rPr lang="en-US" dirty="0">
                <a:latin typeface="Segoe UI Mono" pitchFamily="49" charset="0"/>
              </a:rPr>
              <a:t>  </a:t>
            </a:r>
            <a:r>
              <a:rPr lang="en-US" dirty="0" err="1">
                <a:latin typeface="Segoe UI Mono" pitchFamily="49" charset="0"/>
              </a:rPr>
              <a:t>val</a:t>
            </a:r>
            <a:r>
              <a:rPr lang="en-US" dirty="0">
                <a:latin typeface="Segoe UI Mono" pitchFamily="49" charset="0"/>
              </a:rPr>
              <a:t> test = "Test App"</a:t>
            </a:r>
          </a:p>
          <a:p>
            <a:r>
              <a:rPr lang="en-US" dirty="0">
                <a:latin typeface="Segoe UI Mono" pitchFamily="49" charset="0"/>
              </a:rPr>
              <a:t> </a:t>
            </a:r>
          </a:p>
          <a:p>
            <a:r>
              <a:rPr lang="en-US" dirty="0">
                <a:latin typeface="Segoe UI Mono" pitchFamily="49" charset="0"/>
              </a:rPr>
              <a:t>  </a:t>
            </a:r>
            <a:r>
              <a:rPr lang="en-US" dirty="0" err="1">
                <a:solidFill>
                  <a:schemeClr val="accent2"/>
                </a:solidFill>
                <a:latin typeface="Segoe UI Mono" pitchFamily="49" charset="0"/>
              </a:rPr>
              <a:t>def</a:t>
            </a:r>
            <a:r>
              <a:rPr lang="en-US" dirty="0">
                <a:solidFill>
                  <a:schemeClr val="accent2"/>
                </a:solidFill>
                <a:latin typeface="Segoe UI Mono" pitchFamily="49" charset="0"/>
              </a:rPr>
              <a:t> </a:t>
            </a:r>
            <a:r>
              <a:rPr lang="en-US" dirty="0" err="1">
                <a:latin typeface="Segoe UI Mono" pitchFamily="49" charset="0"/>
              </a:rPr>
              <a:t>loadImages</a:t>
            </a:r>
            <a:r>
              <a:rPr lang="en-US" dirty="0">
                <a:latin typeface="Segoe UI Mono" pitchFamily="49" charset="0"/>
              </a:rPr>
              <a:t>() = {</a:t>
            </a:r>
          </a:p>
          <a:p>
            <a:r>
              <a:rPr lang="en-US" dirty="0">
                <a:latin typeface="Segoe UI Mono" pitchFamily="49" charset="0"/>
              </a:rPr>
              <a:t>    </a:t>
            </a:r>
            <a:r>
              <a:rPr lang="en-US" dirty="0">
                <a:solidFill>
                  <a:schemeClr val="accent1"/>
                </a:solidFill>
                <a:latin typeface="Segoe UI Mono" pitchFamily="49" charset="0"/>
              </a:rPr>
              <a:t>// ...</a:t>
            </a:r>
          </a:p>
          <a:p>
            <a:r>
              <a:rPr lang="en-US" dirty="0">
                <a:latin typeface="Segoe UI Mono" pitchFamily="49" charset="0"/>
              </a:rPr>
              <a:t>  }</a:t>
            </a:r>
          </a:p>
          <a:p>
            <a:r>
              <a:rPr lang="en-US" dirty="0">
                <a:latin typeface="Segoe UI Mono" pitchFamily="49" charset="0"/>
              </a:rPr>
              <a:t>  </a:t>
            </a:r>
            <a:r>
              <a:rPr lang="en-US" dirty="0" err="1">
                <a:solidFill>
                  <a:schemeClr val="accent2"/>
                </a:solidFill>
                <a:latin typeface="Segoe UI Mono" pitchFamily="49" charset="0"/>
              </a:rPr>
              <a:t>def</a:t>
            </a:r>
            <a:r>
              <a:rPr lang="en-US" dirty="0">
                <a:solidFill>
                  <a:schemeClr val="accent2"/>
                </a:solidFill>
                <a:latin typeface="Segoe UI Mono" pitchFamily="49" charset="0"/>
              </a:rPr>
              <a:t> </a:t>
            </a:r>
            <a:r>
              <a:rPr lang="en-US" dirty="0" err="1">
                <a:latin typeface="Segoe UI Mono" pitchFamily="49" charset="0"/>
              </a:rPr>
              <a:t>createManager</a:t>
            </a:r>
            <a:r>
              <a:rPr lang="en-US" dirty="0">
                <a:latin typeface="Segoe UI Mono" pitchFamily="49" charset="0"/>
              </a:rPr>
              <a:t>():</a:t>
            </a:r>
            <a:r>
              <a:rPr lang="en-US" dirty="0" err="1">
                <a:latin typeface="Segoe UI Mono" pitchFamily="49" charset="0"/>
              </a:rPr>
              <a:t>EntityManager</a:t>
            </a:r>
            <a:r>
              <a:rPr lang="en-US" dirty="0">
                <a:latin typeface="Segoe UI Mono" pitchFamily="49" charset="0"/>
              </a:rPr>
              <a:t> = {</a:t>
            </a:r>
          </a:p>
          <a:p>
            <a:r>
              <a:rPr lang="en-US" dirty="0">
                <a:latin typeface="Segoe UI Mono" pitchFamily="49" charset="0"/>
              </a:rPr>
              <a:t>    </a:t>
            </a:r>
            <a:r>
              <a:rPr lang="en-US" dirty="0">
                <a:solidFill>
                  <a:schemeClr val="accent1"/>
                </a:solidFill>
                <a:latin typeface="Segoe UI Mono" pitchFamily="49" charset="0"/>
              </a:rPr>
              <a:t>// ...</a:t>
            </a:r>
          </a:p>
          <a:p>
            <a:r>
              <a:rPr lang="en-US" dirty="0">
                <a:latin typeface="Segoe UI Mono" pitchFamily="49" charset="0"/>
              </a:rPr>
              <a:t>  }</a:t>
            </a:r>
          </a:p>
          <a:p>
            <a:r>
              <a:rPr lang="en-US" dirty="0">
                <a:latin typeface="Segoe UI Mono" pitchFamily="49" charset="0"/>
              </a:rPr>
              <a:t>}</a:t>
            </a:r>
          </a:p>
        </p:txBody>
      </p:sp>
    </p:spTree>
    <p:extLst>
      <p:ext uri="{BB962C8B-B14F-4D97-AF65-F5344CB8AC3E}">
        <p14:creationId xmlns:p14="http://schemas.microsoft.com/office/powerpoint/2010/main" val="236741018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p:cNvSpPr>
            <a:spLocks noChangeArrowheads="1"/>
          </p:cNvSpPr>
          <p:nvPr/>
        </p:nvSpPr>
        <p:spPr bwMode="auto">
          <a:xfrm>
            <a:off x="0" y="6172200"/>
            <a:ext cx="9144000" cy="685800"/>
          </a:xfrm>
          <a:prstGeom prst="rect">
            <a:avLst/>
          </a:prstGeom>
          <a:solidFill>
            <a:srgbClr val="BF4D4D"/>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p>
            <a:pPr eaLnBrk="0" hangingPunct="0"/>
            <a:endParaRPr lang="en-US">
              <a:solidFill>
                <a:srgbClr val="C97F42"/>
              </a:solidFill>
            </a:endParaRPr>
          </a:p>
        </p:txBody>
      </p:sp>
      <p:cxnSp>
        <p:nvCxnSpPr>
          <p:cNvPr id="22532" name="Straight Connector 6"/>
          <p:cNvCxnSpPr>
            <a:cxnSpLocks noChangeShapeType="1"/>
          </p:cNvCxnSpPr>
          <p:nvPr/>
        </p:nvCxnSpPr>
        <p:spPr bwMode="auto">
          <a:xfrm>
            <a:off x="0" y="6170613"/>
            <a:ext cx="9144000" cy="1587"/>
          </a:xfrm>
          <a:prstGeom prst="line">
            <a:avLst/>
          </a:prstGeom>
          <a:noFill/>
          <a:ln w="190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sp>
        <p:nvSpPr>
          <p:cNvPr id="15363" name="Rectangle 2"/>
          <p:cNvSpPr>
            <a:spLocks noGrp="1" noChangeArrowheads="1"/>
          </p:cNvSpPr>
          <p:nvPr>
            <p:ph type="ctrTitle"/>
          </p:nvPr>
        </p:nvSpPr>
        <p:spPr>
          <a:xfrm>
            <a:off x="152400" y="6172200"/>
            <a:ext cx="8839200" cy="685800"/>
          </a:xfrm>
        </p:spPr>
        <p:txBody>
          <a:bodyPr/>
          <a:lstStyle/>
          <a:p>
            <a:pPr algn="l">
              <a:defRPr/>
            </a:pPr>
            <a:r>
              <a:rPr lang="en-US" b="0" i="0" dirty="0" smtClean="0">
                <a:solidFill>
                  <a:schemeClr val="bg1"/>
                </a:solidFill>
                <a:effectLst>
                  <a:outerShdw blurRad="38100" dist="38100" dir="2700000" algn="tl">
                    <a:srgbClr val="000000">
                      <a:alpha val="43137"/>
                    </a:srgbClr>
                  </a:outerShdw>
                </a:effectLst>
                <a:latin typeface="Calibri" pitchFamily="34" charset="0"/>
                <a:cs typeface="Segoe UI" pitchFamily="34" charset="0"/>
              </a:rPr>
              <a:t>Lazy Initialization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99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Lazy Initialization</a:t>
            </a:r>
            <a:endParaRPr lang="en-US" dirty="0"/>
          </a:p>
        </p:txBody>
      </p:sp>
      <p:sp>
        <p:nvSpPr>
          <p:cNvPr id="5" name="Content Placeholder 4"/>
          <p:cNvSpPr>
            <a:spLocks noGrp="1"/>
          </p:cNvSpPr>
          <p:nvPr>
            <p:ph idx="1"/>
          </p:nvPr>
        </p:nvSpPr>
        <p:spPr/>
        <p:txBody>
          <a:bodyPr/>
          <a:lstStyle/>
          <a:p>
            <a:pPr marL="0" indent="0">
              <a:buNone/>
            </a:pPr>
            <a:r>
              <a:rPr lang="en-US" dirty="0" smtClean="0"/>
              <a:t>Delays creation of an object</a:t>
            </a:r>
          </a:p>
          <a:p>
            <a:pPr marL="0" indent="0">
              <a:buNone/>
            </a:pPr>
            <a:endParaRPr lang="en-US" dirty="0" smtClean="0"/>
          </a:p>
          <a:p>
            <a:pPr marL="0" indent="0">
              <a:buNone/>
            </a:pPr>
            <a:r>
              <a:rPr lang="en-US" dirty="0" smtClean="0"/>
              <a:t>Use when eager initialization is resource intensive</a:t>
            </a:r>
          </a:p>
          <a:p>
            <a:pPr marL="0" indent="0">
              <a:buNone/>
            </a:pPr>
            <a:endParaRPr lang="en-US" dirty="0"/>
          </a:p>
          <a:p>
            <a:pPr marL="0" indent="0">
              <a:buNone/>
            </a:pPr>
            <a:r>
              <a:rPr lang="en-US" dirty="0" smtClean="0"/>
              <a:t>Often used with a </a:t>
            </a:r>
            <a:r>
              <a:rPr lang="en-US" dirty="0" smtClean="0">
                <a:solidFill>
                  <a:schemeClr val="bg1"/>
                </a:solidFill>
              </a:rPr>
              <a:t>factory method</a:t>
            </a:r>
            <a:r>
              <a:rPr lang="en-US" dirty="0" smtClean="0"/>
              <a:t> (more later)</a:t>
            </a:r>
            <a:endParaRPr lang="en-US" dirty="0"/>
          </a:p>
        </p:txBody>
      </p:sp>
    </p:spTree>
    <p:extLst>
      <p:ext uri="{BB962C8B-B14F-4D97-AF65-F5344CB8AC3E}">
        <p14:creationId xmlns:p14="http://schemas.microsoft.com/office/powerpoint/2010/main" val="246081895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p:cNvSpPr>
            <a:spLocks noChangeArrowheads="1"/>
          </p:cNvSpPr>
          <p:nvPr/>
        </p:nvSpPr>
        <p:spPr bwMode="auto">
          <a:xfrm>
            <a:off x="0" y="6172200"/>
            <a:ext cx="9144000" cy="685800"/>
          </a:xfrm>
          <a:prstGeom prst="rect">
            <a:avLst/>
          </a:prstGeom>
          <a:solidFill>
            <a:srgbClr val="BF4D4D"/>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p>
            <a:pPr eaLnBrk="0" hangingPunct="0"/>
            <a:endParaRPr lang="en-US">
              <a:solidFill>
                <a:srgbClr val="C97F42"/>
              </a:solidFill>
            </a:endParaRPr>
          </a:p>
        </p:txBody>
      </p:sp>
      <p:cxnSp>
        <p:nvCxnSpPr>
          <p:cNvPr id="22532" name="Straight Connector 6"/>
          <p:cNvCxnSpPr>
            <a:cxnSpLocks noChangeShapeType="1"/>
          </p:cNvCxnSpPr>
          <p:nvPr/>
        </p:nvCxnSpPr>
        <p:spPr bwMode="auto">
          <a:xfrm>
            <a:off x="0" y="6170613"/>
            <a:ext cx="9144000" cy="1587"/>
          </a:xfrm>
          <a:prstGeom prst="line">
            <a:avLst/>
          </a:prstGeom>
          <a:noFill/>
          <a:ln w="190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sp>
        <p:nvSpPr>
          <p:cNvPr id="15363" name="Rectangle 2"/>
          <p:cNvSpPr>
            <a:spLocks noGrp="1" noChangeArrowheads="1"/>
          </p:cNvSpPr>
          <p:nvPr>
            <p:ph type="ctrTitle"/>
          </p:nvPr>
        </p:nvSpPr>
        <p:spPr>
          <a:xfrm>
            <a:off x="152400" y="6172200"/>
            <a:ext cx="8839200" cy="685800"/>
          </a:xfrm>
        </p:spPr>
        <p:txBody>
          <a:bodyPr/>
          <a:lstStyle/>
          <a:p>
            <a:pPr algn="l">
              <a:defRPr/>
            </a:pPr>
            <a:r>
              <a:rPr lang="en-US" b="0" i="0" dirty="0" smtClean="0">
                <a:solidFill>
                  <a:schemeClr val="bg1"/>
                </a:solidFill>
                <a:effectLst>
                  <a:outerShdw blurRad="38100" dist="38100" dir="2700000" algn="tl">
                    <a:srgbClr val="000000">
                      <a:alpha val="43137"/>
                    </a:srgbClr>
                  </a:outerShdw>
                </a:effectLst>
                <a:latin typeface="Calibri" pitchFamily="34" charset="0"/>
                <a:cs typeface="Segoe UI" pitchFamily="34" charset="0"/>
              </a:rPr>
              <a:t>Iterator</a:t>
            </a:r>
          </a:p>
        </p:txBody>
      </p:sp>
      <p:pic>
        <p:nvPicPr>
          <p:cNvPr id="3074" name="Picture 2" descr="C:\Users\kodefuguru\Desktop\Evolution of Patterns\iter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17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832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 Pattern</a:t>
            </a:r>
            <a:endParaRPr lang="en-US" dirty="0"/>
          </a:p>
        </p:txBody>
      </p:sp>
      <p:sp>
        <p:nvSpPr>
          <p:cNvPr id="3" name="Content Placeholder 2"/>
          <p:cNvSpPr>
            <a:spLocks noGrp="1"/>
          </p:cNvSpPr>
          <p:nvPr>
            <p:ph idx="1"/>
          </p:nvPr>
        </p:nvSpPr>
        <p:spPr/>
        <p:txBody>
          <a:bodyPr/>
          <a:lstStyle/>
          <a:p>
            <a:pPr marL="0" indent="0">
              <a:buNone/>
            </a:pPr>
            <a:r>
              <a:rPr lang="en-US" dirty="0">
                <a:solidFill>
                  <a:schemeClr val="bg1"/>
                </a:solidFill>
              </a:rPr>
              <a:t>i</a:t>
            </a:r>
            <a:r>
              <a:rPr lang="en-US" dirty="0" smtClean="0">
                <a:solidFill>
                  <a:schemeClr val="bg1"/>
                </a:solidFill>
              </a:rPr>
              <a:t>terator</a:t>
            </a:r>
            <a:r>
              <a:rPr lang="en-US" dirty="0" smtClean="0"/>
              <a:t>	an object that provides a standard way to 		examine all element of any collection.</a:t>
            </a:r>
          </a:p>
          <a:p>
            <a:pPr marL="0" indent="0">
              <a:buNone/>
            </a:pPr>
            <a:endParaRPr lang="en-US" dirty="0"/>
          </a:p>
          <a:p>
            <a:pPr marL="0" indent="0">
              <a:buNone/>
            </a:pPr>
            <a:r>
              <a:rPr lang="en-US" dirty="0" smtClean="0"/>
              <a:t>Has a uniform interface for traversing many data structure without exposing their implementations.</a:t>
            </a:r>
          </a:p>
          <a:p>
            <a:pPr marL="0" indent="0">
              <a:buNone/>
            </a:pPr>
            <a:endParaRPr lang="en-US" dirty="0"/>
          </a:p>
          <a:p>
            <a:pPr marL="0" indent="0">
              <a:buNone/>
            </a:pPr>
            <a:r>
              <a:rPr lang="en-US" dirty="0" smtClean="0"/>
              <a:t>Supports concurrent iteration and element removal.</a:t>
            </a:r>
          </a:p>
          <a:p>
            <a:pPr marL="0" indent="0">
              <a:buNone/>
            </a:pPr>
            <a:endParaRPr lang="en-US" dirty="0"/>
          </a:p>
          <a:p>
            <a:pPr marL="0" indent="0">
              <a:buNone/>
            </a:pPr>
            <a:r>
              <a:rPr lang="en-US" dirty="0" smtClean="0"/>
              <a:t>No need to know the internal structure of collection.</a:t>
            </a:r>
            <a:endParaRPr lang="en-US" dirty="0"/>
          </a:p>
        </p:txBody>
      </p:sp>
    </p:spTree>
    <p:extLst>
      <p:ext uri="{BB962C8B-B14F-4D97-AF65-F5344CB8AC3E}">
        <p14:creationId xmlns:p14="http://schemas.microsoft.com/office/powerpoint/2010/main" val="244458185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Iterator Diagram</a:t>
            </a:r>
            <a:endParaRPr lang="en-US" dirty="0"/>
          </a:p>
        </p:txBody>
      </p:sp>
      <p:grpSp>
        <p:nvGrpSpPr>
          <p:cNvPr id="10" name="Group 9"/>
          <p:cNvGrpSpPr/>
          <p:nvPr/>
        </p:nvGrpSpPr>
        <p:grpSpPr>
          <a:xfrm>
            <a:off x="762000" y="1828801"/>
            <a:ext cx="2286000" cy="1092200"/>
            <a:chOff x="1219200" y="1964267"/>
            <a:chExt cx="2286000" cy="1092200"/>
          </a:xfrm>
        </p:grpSpPr>
        <p:sp>
          <p:nvSpPr>
            <p:cNvPr id="5" name="Rectangle 4"/>
            <p:cNvSpPr/>
            <p:nvPr/>
          </p:nvSpPr>
          <p:spPr bwMode="auto">
            <a:xfrm>
              <a:off x="1219200" y="1964267"/>
              <a:ext cx="2286000" cy="10922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a:t>
              </a:r>
              <a:r>
                <a:rPr lang="en-US" sz="1600" dirty="0" err="1" smtClean="0">
                  <a:latin typeface="+mn-lt"/>
                </a:rPr>
                <a:t>CreateIterator</a:t>
              </a:r>
              <a:r>
                <a:rPr lang="en-US" sz="1600" dirty="0" smtClean="0">
                  <a:latin typeface="+mn-lt"/>
                </a:rPr>
                <a:t>()</a:t>
              </a:r>
              <a:endParaRPr kumimoji="0" lang="en-US" sz="1600" b="0" i="0" u="none" strike="noStrike" cap="none" normalizeH="0" baseline="0" dirty="0" smtClean="0">
                <a:ln>
                  <a:noFill/>
                </a:ln>
                <a:solidFill>
                  <a:schemeClr val="tx1"/>
                </a:solidFill>
                <a:effectLst/>
                <a:latin typeface="+mn-lt"/>
              </a:endParaRPr>
            </a:p>
          </p:txBody>
        </p:sp>
        <p:sp>
          <p:nvSpPr>
            <p:cNvPr id="6" name="Rectangle 5"/>
            <p:cNvSpPr/>
            <p:nvPr/>
          </p:nvSpPr>
          <p:spPr bwMode="auto">
            <a:xfrm>
              <a:off x="1219200" y="1964267"/>
              <a:ext cx="2286000" cy="635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Aggregate</a:t>
              </a:r>
              <a:br>
                <a:rPr lang="en-US" sz="1800" b="1" dirty="0" smtClean="0">
                  <a:latin typeface="+mn-lt"/>
                </a:rPr>
              </a:br>
              <a:r>
                <a:rPr lang="en-US" sz="1800" dirty="0" smtClean="0">
                  <a:latin typeface="+mn-lt"/>
                </a:rPr>
                <a:t>&lt;&lt;interface&gt;&gt;</a:t>
              </a:r>
              <a:endParaRPr kumimoji="0" lang="en-US" sz="1800" b="1" i="0" u="none" strike="noStrike" cap="none" normalizeH="0" baseline="0" dirty="0" smtClean="0">
                <a:ln>
                  <a:noFill/>
                </a:ln>
                <a:solidFill>
                  <a:schemeClr val="tx1"/>
                </a:solidFill>
                <a:effectLst/>
                <a:latin typeface="+mn-lt"/>
              </a:endParaRPr>
            </a:p>
          </p:txBody>
        </p:sp>
      </p:grpSp>
      <p:grpSp>
        <p:nvGrpSpPr>
          <p:cNvPr id="9" name="Group 8"/>
          <p:cNvGrpSpPr/>
          <p:nvPr/>
        </p:nvGrpSpPr>
        <p:grpSpPr>
          <a:xfrm>
            <a:off x="6019800" y="1828800"/>
            <a:ext cx="2286000" cy="1769533"/>
            <a:chOff x="5715000" y="1964267"/>
            <a:chExt cx="2286000" cy="1092200"/>
          </a:xfrm>
        </p:grpSpPr>
        <p:sp>
          <p:nvSpPr>
            <p:cNvPr id="7" name="Rectangle 6"/>
            <p:cNvSpPr/>
            <p:nvPr/>
          </p:nvSpPr>
          <p:spPr bwMode="auto">
            <a:xfrm>
              <a:off x="5715000" y="1964267"/>
              <a:ext cx="2286000" cy="10922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First()</a:t>
              </a:r>
            </a:p>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Next()</a:t>
              </a:r>
            </a:p>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a:t>
              </a:r>
              <a:r>
                <a:rPr lang="en-US" sz="1600" dirty="0" err="1" smtClean="0">
                  <a:latin typeface="+mn-lt"/>
                </a:rPr>
                <a:t>IsDone</a:t>
              </a:r>
              <a:r>
                <a:rPr lang="en-US" sz="1600" dirty="0" smtClean="0">
                  <a:latin typeface="+mn-lt"/>
                </a:rPr>
                <a:t>()</a:t>
              </a:r>
            </a:p>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a:t>
              </a:r>
              <a:r>
                <a:rPr lang="en-US" sz="1600" dirty="0" err="1" smtClean="0">
                  <a:latin typeface="+mn-lt"/>
                </a:rPr>
                <a:t>CurrentItem</a:t>
              </a:r>
              <a:endParaRPr lang="en-US" sz="1600" dirty="0" smtClean="0">
                <a:latin typeface="+mn-lt"/>
              </a:endParaRPr>
            </a:p>
          </p:txBody>
        </p:sp>
        <p:sp>
          <p:nvSpPr>
            <p:cNvPr id="8" name="Rectangle 7"/>
            <p:cNvSpPr/>
            <p:nvPr/>
          </p:nvSpPr>
          <p:spPr bwMode="auto">
            <a:xfrm>
              <a:off x="5715000" y="1964267"/>
              <a:ext cx="2286000" cy="391938"/>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Iterator</a:t>
              </a:r>
              <a:br>
                <a:rPr lang="en-US" sz="1800" b="1" dirty="0" smtClean="0">
                  <a:latin typeface="+mn-lt"/>
                </a:rPr>
              </a:br>
              <a:r>
                <a:rPr lang="en-US" sz="1800" dirty="0" smtClean="0">
                  <a:latin typeface="+mn-lt"/>
                </a:rPr>
                <a:t>&lt;&lt;interface&gt;&gt;</a:t>
              </a:r>
              <a:endParaRPr kumimoji="0" lang="en-US" sz="1800" b="1" i="0" u="none" strike="noStrike" cap="none" normalizeH="0" baseline="0" dirty="0" smtClean="0">
                <a:ln>
                  <a:noFill/>
                </a:ln>
                <a:solidFill>
                  <a:schemeClr val="tx1"/>
                </a:solidFill>
                <a:effectLst/>
                <a:latin typeface="+mn-lt"/>
              </a:endParaRPr>
            </a:p>
          </p:txBody>
        </p:sp>
      </p:grpSp>
      <p:grpSp>
        <p:nvGrpSpPr>
          <p:cNvPr id="11" name="Group 10"/>
          <p:cNvGrpSpPr/>
          <p:nvPr/>
        </p:nvGrpSpPr>
        <p:grpSpPr>
          <a:xfrm>
            <a:off x="762000" y="4241800"/>
            <a:ext cx="2743200" cy="1092200"/>
            <a:chOff x="1219200" y="1964267"/>
            <a:chExt cx="2286000" cy="1092200"/>
          </a:xfrm>
        </p:grpSpPr>
        <p:sp>
          <p:nvSpPr>
            <p:cNvPr id="12" name="Rectangle 11"/>
            <p:cNvSpPr/>
            <p:nvPr/>
          </p:nvSpPr>
          <p:spPr bwMode="auto">
            <a:xfrm>
              <a:off x="1219200" y="1964267"/>
              <a:ext cx="2286000" cy="10922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a:t>
              </a:r>
              <a:r>
                <a:rPr lang="en-US" sz="1600" dirty="0" err="1" smtClean="0">
                  <a:latin typeface="+mn-lt"/>
                </a:rPr>
                <a:t>CreateIterator</a:t>
              </a:r>
              <a:r>
                <a:rPr lang="en-US" sz="1600" dirty="0" smtClean="0">
                  <a:latin typeface="+mn-lt"/>
                </a:rPr>
                <a:t>()</a:t>
              </a:r>
              <a:endParaRPr kumimoji="0" lang="en-US" sz="1600" b="0" i="0" u="none" strike="noStrike" cap="none" normalizeH="0" baseline="0" dirty="0" smtClean="0">
                <a:ln>
                  <a:noFill/>
                </a:ln>
                <a:solidFill>
                  <a:schemeClr val="tx1"/>
                </a:solidFill>
                <a:effectLst/>
                <a:latin typeface="+mn-lt"/>
              </a:endParaRPr>
            </a:p>
          </p:txBody>
        </p:sp>
        <p:sp>
          <p:nvSpPr>
            <p:cNvPr id="13" name="Rectangle 12"/>
            <p:cNvSpPr/>
            <p:nvPr/>
          </p:nvSpPr>
          <p:spPr bwMode="auto">
            <a:xfrm>
              <a:off x="1219200" y="1964267"/>
              <a:ext cx="2286000" cy="4064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latin typeface="+mn-lt"/>
                </a:rPr>
                <a:t>ConcreteAggregate</a:t>
              </a:r>
              <a:r>
                <a:rPr lang="en-US" sz="1800" b="1" dirty="0" smtClean="0">
                  <a:latin typeface="+mn-lt"/>
                </a:rPr>
                <a:t/>
              </a:r>
              <a:br>
                <a:rPr lang="en-US" sz="1800" b="1" dirty="0" smtClean="0">
                  <a:latin typeface="+mn-lt"/>
                </a:rPr>
              </a:br>
              <a:endParaRPr kumimoji="0" lang="en-US" sz="1800" b="1" i="0" u="none" strike="noStrike" cap="none" normalizeH="0" baseline="0" dirty="0" smtClean="0">
                <a:ln>
                  <a:noFill/>
                </a:ln>
                <a:solidFill>
                  <a:schemeClr val="tx1"/>
                </a:solidFill>
                <a:effectLst/>
                <a:latin typeface="+mn-lt"/>
              </a:endParaRPr>
            </a:p>
          </p:txBody>
        </p:sp>
      </p:grpSp>
      <p:grpSp>
        <p:nvGrpSpPr>
          <p:cNvPr id="14" name="Group 13"/>
          <p:cNvGrpSpPr/>
          <p:nvPr/>
        </p:nvGrpSpPr>
        <p:grpSpPr>
          <a:xfrm>
            <a:off x="6019800" y="4241800"/>
            <a:ext cx="2286000" cy="1092200"/>
            <a:chOff x="5715000" y="1964267"/>
            <a:chExt cx="2286000" cy="1092200"/>
          </a:xfrm>
        </p:grpSpPr>
        <p:sp>
          <p:nvSpPr>
            <p:cNvPr id="15" name="Rectangle 14"/>
            <p:cNvSpPr/>
            <p:nvPr/>
          </p:nvSpPr>
          <p:spPr bwMode="auto">
            <a:xfrm>
              <a:off x="5715000" y="1964267"/>
              <a:ext cx="2286000" cy="10922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n-lt"/>
              </a:endParaRPr>
            </a:p>
          </p:txBody>
        </p:sp>
        <p:sp>
          <p:nvSpPr>
            <p:cNvPr id="16" name="Rectangle 15"/>
            <p:cNvSpPr/>
            <p:nvPr/>
          </p:nvSpPr>
          <p:spPr bwMode="auto">
            <a:xfrm>
              <a:off x="5715000" y="1964267"/>
              <a:ext cx="2286000" cy="4064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latin typeface="+mn-lt"/>
                </a:rPr>
                <a:t>ConcreteIterator</a:t>
              </a:r>
              <a:r>
                <a:rPr lang="en-US" sz="1800" b="1" dirty="0" smtClean="0">
                  <a:latin typeface="+mn-lt"/>
                </a:rPr>
                <a:t/>
              </a:r>
              <a:br>
                <a:rPr lang="en-US" sz="1800" b="1" dirty="0" smtClean="0">
                  <a:latin typeface="+mn-lt"/>
                </a:rPr>
              </a:br>
              <a:endParaRPr kumimoji="0" lang="en-US" sz="1800" b="1" i="0" u="none" strike="noStrike" cap="none" normalizeH="0" baseline="0" dirty="0" smtClean="0">
                <a:ln>
                  <a:noFill/>
                </a:ln>
                <a:solidFill>
                  <a:schemeClr val="tx1"/>
                </a:solidFill>
                <a:effectLst/>
                <a:latin typeface="+mn-lt"/>
              </a:endParaRPr>
            </a:p>
          </p:txBody>
        </p:sp>
      </p:grpSp>
      <p:grpSp>
        <p:nvGrpSpPr>
          <p:cNvPr id="17" name="Group 16"/>
          <p:cNvGrpSpPr/>
          <p:nvPr/>
        </p:nvGrpSpPr>
        <p:grpSpPr>
          <a:xfrm>
            <a:off x="3429000" y="1828801"/>
            <a:ext cx="2286000" cy="1092200"/>
            <a:chOff x="5715000" y="1964267"/>
            <a:chExt cx="2286000" cy="1092200"/>
          </a:xfrm>
        </p:grpSpPr>
        <p:sp>
          <p:nvSpPr>
            <p:cNvPr id="18" name="Rectangle 17"/>
            <p:cNvSpPr/>
            <p:nvPr/>
          </p:nvSpPr>
          <p:spPr bwMode="auto">
            <a:xfrm>
              <a:off x="5715000" y="1964267"/>
              <a:ext cx="2286000" cy="10922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n-lt"/>
              </a:endParaRPr>
            </a:p>
          </p:txBody>
        </p:sp>
        <p:sp>
          <p:nvSpPr>
            <p:cNvPr id="19" name="Rectangle 18"/>
            <p:cNvSpPr/>
            <p:nvPr/>
          </p:nvSpPr>
          <p:spPr bwMode="auto">
            <a:xfrm>
              <a:off x="5715000" y="1964267"/>
              <a:ext cx="2286000" cy="380999"/>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Client</a:t>
              </a:r>
              <a:endParaRPr kumimoji="0" lang="en-US" sz="1800" b="1" i="0" u="none" strike="noStrike" cap="none" normalizeH="0" baseline="0" dirty="0" smtClean="0">
                <a:ln>
                  <a:noFill/>
                </a:ln>
                <a:solidFill>
                  <a:schemeClr val="tx1"/>
                </a:solidFill>
                <a:effectLst/>
                <a:latin typeface="+mn-lt"/>
              </a:endParaRPr>
            </a:p>
          </p:txBody>
        </p:sp>
      </p:grpSp>
      <p:grpSp>
        <p:nvGrpSpPr>
          <p:cNvPr id="20" name="Group 19"/>
          <p:cNvGrpSpPr/>
          <p:nvPr/>
        </p:nvGrpSpPr>
        <p:grpSpPr>
          <a:xfrm>
            <a:off x="1555327" y="2935159"/>
            <a:ext cx="381000" cy="1307722"/>
            <a:chOff x="4686300" y="2878666"/>
            <a:chExt cx="381000" cy="1248835"/>
          </a:xfrm>
        </p:grpSpPr>
        <p:cxnSp>
          <p:nvCxnSpPr>
            <p:cNvPr id="21" name="Straight Arrow Connector 20"/>
            <p:cNvCxnSpPr>
              <a:endCxn id="22" idx="2"/>
            </p:cNvCxnSpPr>
            <p:nvPr/>
          </p:nvCxnSpPr>
          <p:spPr bwMode="auto">
            <a:xfrm flipV="1">
              <a:off x="4876800" y="3200400"/>
              <a:ext cx="0" cy="927101"/>
            </a:xfrm>
            <a:prstGeom prst="straightConnector1">
              <a:avLst/>
            </a:prstGeom>
            <a:solidFill>
              <a:schemeClr val="accent1"/>
            </a:solidFill>
            <a:ln w="41275" cap="flat" cmpd="sng" algn="ctr">
              <a:solidFill>
                <a:schemeClr val="tx1"/>
              </a:solidFill>
              <a:prstDash val="solid"/>
              <a:round/>
              <a:headEnd type="none" w="sm" len="sm"/>
              <a:tailEnd type="none" w="lg" len="lg"/>
            </a:ln>
            <a:effectLst/>
          </p:spPr>
        </p:cxnSp>
        <p:sp>
          <p:nvSpPr>
            <p:cNvPr id="22" name="Flowchart: Extract 21"/>
            <p:cNvSpPr/>
            <p:nvPr/>
          </p:nvSpPr>
          <p:spPr bwMode="auto">
            <a:xfrm>
              <a:off x="4686300" y="2878666"/>
              <a:ext cx="381000" cy="321734"/>
            </a:xfrm>
            <a:prstGeom prst="flowChartExtract">
              <a:avLst/>
            </a:prstGeom>
            <a:noFill/>
            <a:ln w="412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grpSp>
        <p:nvGrpSpPr>
          <p:cNvPr id="23" name="Group 22"/>
          <p:cNvGrpSpPr/>
          <p:nvPr/>
        </p:nvGrpSpPr>
        <p:grpSpPr>
          <a:xfrm>
            <a:off x="6972300" y="3607445"/>
            <a:ext cx="381000" cy="637096"/>
            <a:chOff x="4686300" y="2878666"/>
            <a:chExt cx="381000" cy="1248835"/>
          </a:xfrm>
        </p:grpSpPr>
        <p:cxnSp>
          <p:nvCxnSpPr>
            <p:cNvPr id="24" name="Straight Arrow Connector 23"/>
            <p:cNvCxnSpPr>
              <a:endCxn id="25" idx="2"/>
            </p:cNvCxnSpPr>
            <p:nvPr/>
          </p:nvCxnSpPr>
          <p:spPr bwMode="auto">
            <a:xfrm flipV="1">
              <a:off x="4876800" y="3200400"/>
              <a:ext cx="0" cy="927101"/>
            </a:xfrm>
            <a:prstGeom prst="straightConnector1">
              <a:avLst/>
            </a:prstGeom>
            <a:solidFill>
              <a:schemeClr val="accent1"/>
            </a:solidFill>
            <a:ln w="41275" cap="flat" cmpd="sng" algn="ctr">
              <a:solidFill>
                <a:schemeClr val="tx1"/>
              </a:solidFill>
              <a:prstDash val="solid"/>
              <a:round/>
              <a:headEnd type="none" w="sm" len="sm"/>
              <a:tailEnd type="none" w="lg" len="lg"/>
            </a:ln>
            <a:effectLst/>
          </p:spPr>
        </p:cxnSp>
        <p:sp>
          <p:nvSpPr>
            <p:cNvPr id="25" name="Flowchart: Extract 24"/>
            <p:cNvSpPr/>
            <p:nvPr/>
          </p:nvSpPr>
          <p:spPr bwMode="auto">
            <a:xfrm>
              <a:off x="4686300" y="2878666"/>
              <a:ext cx="381000" cy="321734"/>
            </a:xfrm>
            <a:prstGeom prst="flowChartExtract">
              <a:avLst/>
            </a:prstGeom>
            <a:noFill/>
            <a:ln w="412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cxnSp>
        <p:nvCxnSpPr>
          <p:cNvPr id="26" name="Straight Arrow Connector 25"/>
          <p:cNvCxnSpPr/>
          <p:nvPr/>
        </p:nvCxnSpPr>
        <p:spPr bwMode="auto">
          <a:xfrm flipH="1">
            <a:off x="5707673" y="2463800"/>
            <a:ext cx="334694" cy="1"/>
          </a:xfrm>
          <a:prstGeom prst="straightConnector1">
            <a:avLst/>
          </a:prstGeom>
          <a:solidFill>
            <a:schemeClr val="accent1"/>
          </a:solidFill>
          <a:ln w="41275" cap="flat" cmpd="sng" algn="ctr">
            <a:solidFill>
              <a:schemeClr val="tx1"/>
            </a:solidFill>
            <a:prstDash val="solid"/>
            <a:round/>
            <a:headEnd type="arrow" w="lg" len="lg"/>
            <a:tailEnd type="none" w="lg" len="lg"/>
          </a:ln>
          <a:effectLst/>
        </p:spPr>
      </p:cxnSp>
      <p:cxnSp>
        <p:nvCxnSpPr>
          <p:cNvPr id="28" name="Straight Arrow Connector 27"/>
          <p:cNvCxnSpPr/>
          <p:nvPr/>
        </p:nvCxnSpPr>
        <p:spPr bwMode="auto">
          <a:xfrm>
            <a:off x="3041955" y="2464878"/>
            <a:ext cx="377851" cy="387"/>
          </a:xfrm>
          <a:prstGeom prst="straightConnector1">
            <a:avLst/>
          </a:prstGeom>
          <a:solidFill>
            <a:schemeClr val="accent1"/>
          </a:solidFill>
          <a:ln w="41275" cap="flat" cmpd="sng" algn="ctr">
            <a:solidFill>
              <a:schemeClr val="tx1"/>
            </a:solidFill>
            <a:prstDash val="solid"/>
            <a:round/>
            <a:headEnd type="arrow" w="lg" len="lg"/>
            <a:tailEnd type="none" w="lg" len="lg"/>
          </a:ln>
          <a:effectLst/>
        </p:spPr>
      </p:cxnSp>
      <p:cxnSp>
        <p:nvCxnSpPr>
          <p:cNvPr id="32" name="Straight Arrow Connector 31"/>
          <p:cNvCxnSpPr/>
          <p:nvPr/>
        </p:nvCxnSpPr>
        <p:spPr bwMode="auto">
          <a:xfrm>
            <a:off x="3477005" y="5029029"/>
            <a:ext cx="2537755" cy="171"/>
          </a:xfrm>
          <a:prstGeom prst="straightConnector1">
            <a:avLst/>
          </a:prstGeom>
          <a:solidFill>
            <a:schemeClr val="accent1"/>
          </a:solidFill>
          <a:ln w="41275" cap="flat" cmpd="sng" algn="ctr">
            <a:solidFill>
              <a:schemeClr val="tx1"/>
            </a:solidFill>
            <a:prstDash val="solid"/>
            <a:round/>
            <a:headEnd type="arrow" w="lg" len="lg"/>
            <a:tailEnd type="none" w="lg" len="lg"/>
          </a:ln>
          <a:effectLst/>
        </p:spPr>
      </p:cxnSp>
      <p:cxnSp>
        <p:nvCxnSpPr>
          <p:cNvPr id="34" name="Straight Arrow Connector 33"/>
          <p:cNvCxnSpPr/>
          <p:nvPr/>
        </p:nvCxnSpPr>
        <p:spPr bwMode="auto">
          <a:xfrm flipH="1">
            <a:off x="3512821" y="4495800"/>
            <a:ext cx="2509559" cy="1"/>
          </a:xfrm>
          <a:prstGeom prst="straightConnector1">
            <a:avLst/>
          </a:prstGeom>
          <a:solidFill>
            <a:schemeClr val="accent1"/>
          </a:solidFill>
          <a:ln w="41275" cap="flat" cmpd="sng" algn="ctr">
            <a:solidFill>
              <a:schemeClr val="tx1"/>
            </a:solidFill>
            <a:prstDash val="dash"/>
            <a:round/>
            <a:headEnd type="arrow" w="lg" len="lg"/>
            <a:tailEnd type="none" w="lg" len="lg"/>
          </a:ln>
          <a:effectLst/>
        </p:spPr>
      </p:cxnSp>
    </p:spTree>
    <p:extLst>
      <p:ext uri="{BB962C8B-B14F-4D97-AF65-F5344CB8AC3E}">
        <p14:creationId xmlns:p14="http://schemas.microsoft.com/office/powerpoint/2010/main" val="170714208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p:cNvSpPr>
            <a:spLocks noChangeArrowheads="1"/>
          </p:cNvSpPr>
          <p:nvPr/>
        </p:nvSpPr>
        <p:spPr bwMode="auto">
          <a:xfrm>
            <a:off x="0" y="6172200"/>
            <a:ext cx="9144000" cy="685800"/>
          </a:xfrm>
          <a:prstGeom prst="rect">
            <a:avLst/>
          </a:prstGeom>
          <a:solidFill>
            <a:srgbClr val="BF4D4D"/>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p>
            <a:pPr eaLnBrk="0" hangingPunct="0"/>
            <a:endParaRPr lang="en-US">
              <a:solidFill>
                <a:srgbClr val="C97F42"/>
              </a:solidFill>
            </a:endParaRPr>
          </a:p>
        </p:txBody>
      </p:sp>
      <p:cxnSp>
        <p:nvCxnSpPr>
          <p:cNvPr id="22532" name="Straight Connector 6"/>
          <p:cNvCxnSpPr>
            <a:cxnSpLocks noChangeShapeType="1"/>
          </p:cNvCxnSpPr>
          <p:nvPr/>
        </p:nvCxnSpPr>
        <p:spPr bwMode="auto">
          <a:xfrm>
            <a:off x="0" y="6170613"/>
            <a:ext cx="9144000" cy="1587"/>
          </a:xfrm>
          <a:prstGeom prst="line">
            <a:avLst/>
          </a:prstGeom>
          <a:noFill/>
          <a:ln w="190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sp>
        <p:nvSpPr>
          <p:cNvPr id="15363" name="Rectangle 2"/>
          <p:cNvSpPr>
            <a:spLocks noGrp="1" noChangeArrowheads="1"/>
          </p:cNvSpPr>
          <p:nvPr>
            <p:ph type="ctrTitle"/>
          </p:nvPr>
        </p:nvSpPr>
        <p:spPr>
          <a:xfrm>
            <a:off x="152400" y="6172200"/>
            <a:ext cx="8839200" cy="685800"/>
          </a:xfrm>
        </p:spPr>
        <p:txBody>
          <a:bodyPr/>
          <a:lstStyle/>
          <a:p>
            <a:pPr algn="l">
              <a:defRPr/>
            </a:pPr>
            <a:r>
              <a:rPr lang="en-US" b="0" i="0" dirty="0" smtClean="0">
                <a:solidFill>
                  <a:schemeClr val="bg1"/>
                </a:solidFill>
                <a:effectLst>
                  <a:outerShdw blurRad="38100" dist="38100" dir="2700000" algn="tl">
                    <a:srgbClr val="000000">
                      <a:alpha val="43137"/>
                    </a:srgbClr>
                  </a:outerShdw>
                </a:effectLst>
                <a:latin typeface="Calibri" pitchFamily="34" charset="0"/>
                <a:cs typeface="Segoe UI" pitchFamily="34" charset="0"/>
              </a:rPr>
              <a:t>Command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
            <a:ext cx="9144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62904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What is a Pattern?</a:t>
            </a:r>
            <a:endParaRPr lang="en-US" dirty="0"/>
          </a:p>
        </p:txBody>
      </p:sp>
      <p:sp>
        <p:nvSpPr>
          <p:cNvPr id="9" name="Content Placeholder 8"/>
          <p:cNvSpPr>
            <a:spLocks noGrp="1"/>
          </p:cNvSpPr>
          <p:nvPr>
            <p:ph idx="1"/>
          </p:nvPr>
        </p:nvSpPr>
        <p:spPr/>
        <p:txBody>
          <a:bodyPr/>
          <a:lstStyle/>
          <a:p>
            <a:pPr marL="0" indent="0">
              <a:buNone/>
            </a:pPr>
            <a:r>
              <a:rPr lang="en-US" dirty="0" smtClean="0"/>
              <a:t>An element of reusable software</a:t>
            </a:r>
          </a:p>
          <a:p>
            <a:pPr marL="0" indent="0">
              <a:buNone/>
            </a:pPr>
            <a:endParaRPr lang="en-US" dirty="0"/>
          </a:p>
          <a:p>
            <a:pPr marL="0" indent="0">
              <a:buNone/>
            </a:pPr>
            <a:r>
              <a:rPr lang="en-US" dirty="0" smtClean="0"/>
              <a:t>Names, motivates, and explains a </a:t>
            </a:r>
            <a:r>
              <a:rPr lang="en-US" dirty="0" smtClean="0">
                <a:solidFill>
                  <a:schemeClr val="bg1"/>
                </a:solidFill>
              </a:rPr>
              <a:t>general design</a:t>
            </a:r>
            <a:r>
              <a:rPr lang="en-US" dirty="0" smtClean="0"/>
              <a:t> that addresses recurring design problems</a:t>
            </a:r>
          </a:p>
          <a:p>
            <a:pPr marL="0" indent="0">
              <a:buNone/>
            </a:pPr>
            <a:endParaRPr lang="en-US" dirty="0"/>
          </a:p>
          <a:p>
            <a:pPr marL="0" indent="0">
              <a:buNone/>
            </a:pPr>
            <a:r>
              <a:rPr lang="en-US" dirty="0" smtClean="0"/>
              <a:t>Describes the problem, the solution, when to apply the solution, and its consequences</a:t>
            </a:r>
            <a:endParaRPr lang="en-US" dirty="0"/>
          </a:p>
        </p:txBody>
      </p:sp>
      <p:sp>
        <p:nvSpPr>
          <p:cNvPr id="5" name="Slide Number Placeholder 4"/>
          <p:cNvSpPr>
            <a:spLocks noGrp="1"/>
          </p:cNvSpPr>
          <p:nvPr>
            <p:ph type="sldNum" sz="quarter" idx="4294967295"/>
          </p:nvPr>
        </p:nvSpPr>
        <p:spPr>
          <a:xfrm>
            <a:off x="7164388" y="6477000"/>
            <a:ext cx="1979612" cy="381000"/>
          </a:xfrm>
          <a:prstGeom prst="rect">
            <a:avLst/>
          </a:prstGeom>
        </p:spPr>
        <p:txBody>
          <a:bodyPr/>
          <a:lstStyle/>
          <a:p>
            <a:pPr>
              <a:defRPr/>
            </a:pPr>
            <a:fld id="{C380C2BB-5BD2-4EC7-B5A1-73F8B4E92653}" type="slidenum">
              <a:rPr lang="en-US" smtClean="0"/>
              <a:pPr>
                <a:defRPr/>
              </a:pPr>
              <a:t>3</a:t>
            </a:fld>
            <a:endParaRPr lang="en-US"/>
          </a:p>
        </p:txBody>
      </p:sp>
      <p:sp>
        <p:nvSpPr>
          <p:cNvPr id="6" name="Date Placeholder 5"/>
          <p:cNvSpPr>
            <a:spLocks noGrp="1"/>
          </p:cNvSpPr>
          <p:nvPr>
            <p:ph type="dt" sz="half" idx="4294967295"/>
          </p:nvPr>
        </p:nvSpPr>
        <p:spPr>
          <a:xfrm>
            <a:off x="0" y="6402388"/>
            <a:ext cx="1905000" cy="455612"/>
          </a:xfrm>
          <a:prstGeom prst="rect">
            <a:avLst/>
          </a:prstGeom>
        </p:spPr>
        <p:txBody>
          <a:bodyPr/>
          <a:lstStyle/>
          <a:p>
            <a:pPr>
              <a:defRPr/>
            </a:pPr>
            <a:fld id="{9A4CA376-9D0F-4B6E-A07D-D733F8F4C0E6}" type="datetime1">
              <a:rPr lang="en-US" smtClean="0"/>
              <a:pPr>
                <a:defRPr/>
              </a:pPr>
              <a:t>6/15/2012</a:t>
            </a:fld>
            <a:endParaRPr lang="en-US"/>
          </a:p>
        </p:txBody>
      </p:sp>
    </p:spTree>
    <p:extLst>
      <p:ext uri="{BB962C8B-B14F-4D97-AF65-F5344CB8AC3E}">
        <p14:creationId xmlns:p14="http://schemas.microsoft.com/office/powerpoint/2010/main" val="253783022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Pattern</a:t>
            </a:r>
            <a:endParaRPr lang="en-US" dirty="0"/>
          </a:p>
        </p:txBody>
      </p:sp>
      <p:sp>
        <p:nvSpPr>
          <p:cNvPr id="3" name="Content Placeholder 2"/>
          <p:cNvSpPr>
            <a:spLocks noGrp="1"/>
          </p:cNvSpPr>
          <p:nvPr>
            <p:ph idx="1"/>
          </p:nvPr>
        </p:nvSpPr>
        <p:spPr/>
        <p:txBody>
          <a:bodyPr/>
          <a:lstStyle/>
          <a:p>
            <a:pPr marL="0" indent="0">
              <a:buNone/>
            </a:pPr>
            <a:r>
              <a:rPr lang="en-US" dirty="0"/>
              <a:t>used to represent and encapsulate all the information needed to call a method at a later </a:t>
            </a:r>
            <a:r>
              <a:rPr lang="en-US" dirty="0" smtClean="0"/>
              <a:t>time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62004652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lstStyle/>
          <a:p>
            <a:pPr marL="0" indent="0">
              <a:buNone/>
            </a:pPr>
            <a:r>
              <a:rPr lang="en-US" dirty="0">
                <a:solidFill>
                  <a:schemeClr val="bg1"/>
                </a:solidFill>
              </a:rPr>
              <a:t>c</a:t>
            </a:r>
            <a:r>
              <a:rPr lang="en-US" dirty="0" smtClean="0">
                <a:solidFill>
                  <a:schemeClr val="bg1"/>
                </a:solidFill>
              </a:rPr>
              <a:t>lient</a:t>
            </a:r>
          </a:p>
          <a:p>
            <a:pPr marL="0" indent="0">
              <a:buNone/>
            </a:pPr>
            <a:r>
              <a:rPr lang="en-US" dirty="0" smtClean="0"/>
              <a:t>	instantiates </a:t>
            </a:r>
            <a:r>
              <a:rPr lang="en-US" dirty="0"/>
              <a:t>the command object and provides </a:t>
            </a:r>
            <a:r>
              <a:rPr lang="en-US" dirty="0" smtClean="0"/>
              <a:t>	the </a:t>
            </a:r>
            <a:r>
              <a:rPr lang="en-US" dirty="0"/>
              <a:t>information required to call the method at a </a:t>
            </a:r>
            <a:r>
              <a:rPr lang="en-US" dirty="0" smtClean="0"/>
              <a:t>	later </a:t>
            </a:r>
            <a:r>
              <a:rPr lang="en-US" dirty="0"/>
              <a:t>time.</a:t>
            </a:r>
          </a:p>
          <a:p>
            <a:pPr marL="0" indent="0">
              <a:buNone/>
            </a:pPr>
            <a:endParaRPr lang="en-US" dirty="0" smtClean="0"/>
          </a:p>
          <a:p>
            <a:pPr marL="0" indent="0">
              <a:buNone/>
            </a:pPr>
            <a:r>
              <a:rPr lang="en-US" dirty="0" smtClean="0">
                <a:solidFill>
                  <a:schemeClr val="bg1"/>
                </a:solidFill>
              </a:rPr>
              <a:t>invoker</a:t>
            </a:r>
          </a:p>
          <a:p>
            <a:pPr marL="0" indent="0">
              <a:buNone/>
            </a:pPr>
            <a:r>
              <a:rPr lang="en-US" dirty="0" smtClean="0"/>
              <a:t>	decides </a:t>
            </a:r>
            <a:r>
              <a:rPr lang="en-US" dirty="0"/>
              <a:t>when the method should be called</a:t>
            </a:r>
          </a:p>
          <a:p>
            <a:pPr marL="0" indent="0">
              <a:buNone/>
            </a:pPr>
            <a:endParaRPr lang="en-US" dirty="0" smtClean="0"/>
          </a:p>
          <a:p>
            <a:pPr marL="0" indent="0">
              <a:buNone/>
            </a:pPr>
            <a:r>
              <a:rPr lang="en-US" dirty="0" smtClean="0">
                <a:solidFill>
                  <a:schemeClr val="bg1"/>
                </a:solidFill>
              </a:rPr>
              <a:t>receiver</a:t>
            </a:r>
          </a:p>
          <a:p>
            <a:pPr marL="0" indent="0">
              <a:buNone/>
            </a:pPr>
            <a:r>
              <a:rPr lang="en-US" dirty="0" smtClean="0"/>
              <a:t>	</a:t>
            </a:r>
            <a:r>
              <a:rPr lang="en-US" dirty="0"/>
              <a:t>instance of the class that contains the method's </a:t>
            </a:r>
            <a:r>
              <a:rPr lang="en-US" dirty="0" smtClean="0"/>
              <a:t>	code</a:t>
            </a:r>
            <a:endParaRPr lang="en-US" dirty="0"/>
          </a:p>
          <a:p>
            <a:pPr marL="0" indent="0">
              <a:buNone/>
            </a:pPr>
            <a:endParaRPr lang="en-US" dirty="0"/>
          </a:p>
        </p:txBody>
      </p:sp>
    </p:spTree>
    <p:extLst>
      <p:ext uri="{BB962C8B-B14F-4D97-AF65-F5344CB8AC3E}">
        <p14:creationId xmlns:p14="http://schemas.microsoft.com/office/powerpoint/2010/main" val="384028346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Command Diagram</a:t>
            </a:r>
            <a:endParaRPr lang="en-US" dirty="0"/>
          </a:p>
        </p:txBody>
      </p:sp>
      <p:grpSp>
        <p:nvGrpSpPr>
          <p:cNvPr id="10" name="Group 9"/>
          <p:cNvGrpSpPr/>
          <p:nvPr/>
        </p:nvGrpSpPr>
        <p:grpSpPr>
          <a:xfrm>
            <a:off x="2141824" y="1760222"/>
            <a:ext cx="2286000" cy="761999"/>
            <a:chOff x="1219200" y="1964267"/>
            <a:chExt cx="2286000" cy="761999"/>
          </a:xfrm>
        </p:grpSpPr>
        <p:sp>
          <p:nvSpPr>
            <p:cNvPr id="5" name="Rectangle 4"/>
            <p:cNvSpPr/>
            <p:nvPr/>
          </p:nvSpPr>
          <p:spPr bwMode="auto">
            <a:xfrm>
              <a:off x="1219200" y="1964267"/>
              <a:ext cx="2286000" cy="761999"/>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n-lt"/>
              </a:endParaRPr>
            </a:p>
          </p:txBody>
        </p:sp>
        <p:sp>
          <p:nvSpPr>
            <p:cNvPr id="6" name="Rectangle 5"/>
            <p:cNvSpPr/>
            <p:nvPr/>
          </p:nvSpPr>
          <p:spPr bwMode="auto">
            <a:xfrm>
              <a:off x="1219200" y="1964267"/>
              <a:ext cx="2286000" cy="380999"/>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Client</a:t>
              </a:r>
              <a:endParaRPr kumimoji="0" lang="en-US" sz="1800" b="1" i="0" u="none" strike="noStrike" cap="none" normalizeH="0" baseline="0" dirty="0" smtClean="0">
                <a:ln>
                  <a:noFill/>
                </a:ln>
                <a:solidFill>
                  <a:schemeClr val="tx1"/>
                </a:solidFill>
                <a:effectLst/>
                <a:latin typeface="+mn-lt"/>
              </a:endParaRPr>
            </a:p>
          </p:txBody>
        </p:sp>
      </p:grpSp>
      <p:grpSp>
        <p:nvGrpSpPr>
          <p:cNvPr id="9" name="Group 8"/>
          <p:cNvGrpSpPr/>
          <p:nvPr/>
        </p:nvGrpSpPr>
        <p:grpSpPr>
          <a:xfrm>
            <a:off x="6019800" y="1828799"/>
            <a:ext cx="2286000" cy="1106358"/>
            <a:chOff x="5715000" y="1964267"/>
            <a:chExt cx="2286000" cy="682872"/>
          </a:xfrm>
        </p:grpSpPr>
        <p:sp>
          <p:nvSpPr>
            <p:cNvPr id="7" name="Rectangle 6"/>
            <p:cNvSpPr/>
            <p:nvPr/>
          </p:nvSpPr>
          <p:spPr bwMode="auto">
            <a:xfrm>
              <a:off x="5715000" y="1964267"/>
              <a:ext cx="2286000" cy="682872"/>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Execute()</a:t>
              </a:r>
            </a:p>
          </p:txBody>
        </p:sp>
        <p:sp>
          <p:nvSpPr>
            <p:cNvPr id="8" name="Rectangle 7"/>
            <p:cNvSpPr/>
            <p:nvPr/>
          </p:nvSpPr>
          <p:spPr bwMode="auto">
            <a:xfrm>
              <a:off x="5715000" y="1964267"/>
              <a:ext cx="2286000" cy="391938"/>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Command</a:t>
              </a:r>
              <a:br>
                <a:rPr lang="en-US" sz="1800" b="1" dirty="0" smtClean="0">
                  <a:latin typeface="+mn-lt"/>
                </a:rPr>
              </a:br>
              <a:r>
                <a:rPr lang="en-US" sz="1800" dirty="0" smtClean="0">
                  <a:latin typeface="+mn-lt"/>
                </a:rPr>
                <a:t>&lt;&lt;interface&gt;&gt;</a:t>
              </a:r>
              <a:endParaRPr kumimoji="0" lang="en-US" sz="1800" b="1" i="0" u="none" strike="noStrike" cap="none" normalizeH="0" baseline="0" dirty="0" smtClean="0">
                <a:ln>
                  <a:noFill/>
                </a:ln>
                <a:solidFill>
                  <a:schemeClr val="tx1"/>
                </a:solidFill>
                <a:effectLst/>
                <a:latin typeface="+mn-lt"/>
              </a:endParaRPr>
            </a:p>
          </p:txBody>
        </p:sp>
      </p:grpSp>
      <p:grpSp>
        <p:nvGrpSpPr>
          <p:cNvPr id="11" name="Group 10"/>
          <p:cNvGrpSpPr/>
          <p:nvPr/>
        </p:nvGrpSpPr>
        <p:grpSpPr>
          <a:xfrm>
            <a:off x="1945999" y="4899660"/>
            <a:ext cx="2743200" cy="863600"/>
            <a:chOff x="1219200" y="1964267"/>
            <a:chExt cx="2286000" cy="863600"/>
          </a:xfrm>
        </p:grpSpPr>
        <p:sp>
          <p:nvSpPr>
            <p:cNvPr id="12" name="Rectangle 11"/>
            <p:cNvSpPr/>
            <p:nvPr/>
          </p:nvSpPr>
          <p:spPr bwMode="auto">
            <a:xfrm>
              <a:off x="1219200" y="1964267"/>
              <a:ext cx="2286000" cy="8636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Action()</a:t>
              </a:r>
              <a:endParaRPr kumimoji="0" lang="en-US" sz="1600" b="0" i="0" u="none" strike="noStrike" cap="none" normalizeH="0" baseline="0" dirty="0" smtClean="0">
                <a:ln>
                  <a:noFill/>
                </a:ln>
                <a:solidFill>
                  <a:schemeClr val="tx1"/>
                </a:solidFill>
                <a:effectLst/>
                <a:latin typeface="+mn-lt"/>
              </a:endParaRPr>
            </a:p>
          </p:txBody>
        </p:sp>
        <p:sp>
          <p:nvSpPr>
            <p:cNvPr id="13" name="Rectangle 12"/>
            <p:cNvSpPr/>
            <p:nvPr/>
          </p:nvSpPr>
          <p:spPr bwMode="auto">
            <a:xfrm>
              <a:off x="1219200" y="1964267"/>
              <a:ext cx="2286000" cy="4318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Receiver</a:t>
              </a:r>
              <a:endParaRPr kumimoji="0" lang="en-US" sz="1800" b="1" i="0" u="none" strike="noStrike" cap="none" normalizeH="0" baseline="0" dirty="0" smtClean="0">
                <a:ln>
                  <a:noFill/>
                </a:ln>
                <a:solidFill>
                  <a:schemeClr val="tx1"/>
                </a:solidFill>
                <a:effectLst/>
                <a:latin typeface="+mn-lt"/>
              </a:endParaRPr>
            </a:p>
          </p:txBody>
        </p:sp>
      </p:grpSp>
      <p:grpSp>
        <p:nvGrpSpPr>
          <p:cNvPr id="14" name="Group 13"/>
          <p:cNvGrpSpPr/>
          <p:nvPr/>
        </p:nvGrpSpPr>
        <p:grpSpPr>
          <a:xfrm>
            <a:off x="5867400" y="4927600"/>
            <a:ext cx="2438400" cy="863600"/>
            <a:chOff x="5715000" y="1964267"/>
            <a:chExt cx="2286000" cy="863600"/>
          </a:xfrm>
        </p:grpSpPr>
        <p:sp>
          <p:nvSpPr>
            <p:cNvPr id="15" name="Rectangle 14"/>
            <p:cNvSpPr/>
            <p:nvPr/>
          </p:nvSpPr>
          <p:spPr bwMode="auto">
            <a:xfrm>
              <a:off x="5715000" y="1964267"/>
              <a:ext cx="2286000" cy="8636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rPr>
                <a:t>+ Execute()</a:t>
              </a:r>
            </a:p>
          </p:txBody>
        </p:sp>
        <p:sp>
          <p:nvSpPr>
            <p:cNvPr id="16" name="Rectangle 15"/>
            <p:cNvSpPr/>
            <p:nvPr/>
          </p:nvSpPr>
          <p:spPr bwMode="auto">
            <a:xfrm>
              <a:off x="5715000" y="1964267"/>
              <a:ext cx="2286000" cy="4064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latin typeface="+mn-lt"/>
                </a:rPr>
                <a:t>ConcreteCommand</a:t>
              </a:r>
              <a:endParaRPr kumimoji="0" lang="en-US" sz="1800" b="1" i="0" u="none" strike="noStrike" cap="none" normalizeH="0" baseline="0" dirty="0" smtClean="0">
                <a:ln>
                  <a:noFill/>
                </a:ln>
                <a:solidFill>
                  <a:schemeClr val="tx1"/>
                </a:solidFill>
                <a:effectLst/>
                <a:latin typeface="+mn-lt"/>
              </a:endParaRPr>
            </a:p>
          </p:txBody>
        </p:sp>
      </p:grpSp>
      <p:grpSp>
        <p:nvGrpSpPr>
          <p:cNvPr id="23" name="Group 22"/>
          <p:cNvGrpSpPr/>
          <p:nvPr/>
        </p:nvGrpSpPr>
        <p:grpSpPr>
          <a:xfrm>
            <a:off x="6972300" y="2942776"/>
            <a:ext cx="381000" cy="1964503"/>
            <a:chOff x="4686300" y="2878666"/>
            <a:chExt cx="381000" cy="1248835"/>
          </a:xfrm>
        </p:grpSpPr>
        <p:cxnSp>
          <p:nvCxnSpPr>
            <p:cNvPr id="24" name="Straight Arrow Connector 23"/>
            <p:cNvCxnSpPr>
              <a:endCxn id="25" idx="2"/>
            </p:cNvCxnSpPr>
            <p:nvPr/>
          </p:nvCxnSpPr>
          <p:spPr bwMode="auto">
            <a:xfrm flipV="1">
              <a:off x="4876800" y="3200400"/>
              <a:ext cx="0" cy="927101"/>
            </a:xfrm>
            <a:prstGeom prst="straightConnector1">
              <a:avLst/>
            </a:prstGeom>
            <a:solidFill>
              <a:schemeClr val="accent1"/>
            </a:solidFill>
            <a:ln w="41275" cap="flat" cmpd="sng" algn="ctr">
              <a:solidFill>
                <a:schemeClr val="tx1"/>
              </a:solidFill>
              <a:prstDash val="dash"/>
              <a:round/>
              <a:headEnd type="none" w="sm" len="sm"/>
              <a:tailEnd type="none" w="lg" len="lg"/>
            </a:ln>
            <a:effectLst/>
          </p:spPr>
        </p:cxnSp>
        <p:sp>
          <p:nvSpPr>
            <p:cNvPr id="25" name="Flowchart: Extract 24"/>
            <p:cNvSpPr/>
            <p:nvPr/>
          </p:nvSpPr>
          <p:spPr bwMode="auto">
            <a:xfrm>
              <a:off x="4686300" y="2878666"/>
              <a:ext cx="381000" cy="321734"/>
            </a:xfrm>
            <a:prstGeom prst="flowChartExtract">
              <a:avLst/>
            </a:prstGeom>
            <a:noFill/>
            <a:ln w="41275" cap="flat" cmpd="sng" algn="ctr">
              <a:solidFill>
                <a:schemeClr val="tx1"/>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cxnSp>
        <p:nvCxnSpPr>
          <p:cNvPr id="32" name="Straight Arrow Connector 31"/>
          <p:cNvCxnSpPr/>
          <p:nvPr/>
        </p:nvCxnSpPr>
        <p:spPr bwMode="auto">
          <a:xfrm>
            <a:off x="4672202" y="5334000"/>
            <a:ext cx="1195198" cy="171"/>
          </a:xfrm>
          <a:prstGeom prst="straightConnector1">
            <a:avLst/>
          </a:prstGeom>
          <a:solidFill>
            <a:schemeClr val="accent1"/>
          </a:solidFill>
          <a:ln w="41275" cap="flat" cmpd="sng" algn="ctr">
            <a:solidFill>
              <a:schemeClr val="tx1"/>
            </a:solidFill>
            <a:prstDash val="solid"/>
            <a:round/>
            <a:headEnd type="arrow" w="lg" len="lg"/>
            <a:tailEnd type="none" w="lg" len="lg"/>
          </a:ln>
          <a:effectLst/>
        </p:spPr>
      </p:cxnSp>
      <p:cxnSp>
        <p:nvCxnSpPr>
          <p:cNvPr id="29" name="Straight Arrow Connector 28"/>
          <p:cNvCxnSpPr/>
          <p:nvPr/>
        </p:nvCxnSpPr>
        <p:spPr bwMode="auto">
          <a:xfrm flipH="1">
            <a:off x="5019154" y="2146299"/>
            <a:ext cx="1000646" cy="0"/>
          </a:xfrm>
          <a:prstGeom prst="straightConnector1">
            <a:avLst/>
          </a:prstGeom>
          <a:solidFill>
            <a:schemeClr val="accent1"/>
          </a:solidFill>
          <a:ln w="41275" cap="flat" cmpd="sng" algn="ctr">
            <a:solidFill>
              <a:schemeClr val="tx1"/>
            </a:solidFill>
            <a:prstDash val="solid"/>
            <a:round/>
            <a:headEnd type="arrow" w="lg" len="lg"/>
            <a:tailEnd type="none" w="lg" len="lg"/>
          </a:ln>
          <a:effectLst/>
        </p:spPr>
      </p:cxnSp>
      <p:sp>
        <p:nvSpPr>
          <p:cNvPr id="30" name="Flowchart: Decision 29"/>
          <p:cNvSpPr/>
          <p:nvPr/>
        </p:nvSpPr>
        <p:spPr bwMode="auto">
          <a:xfrm>
            <a:off x="4435444" y="1972733"/>
            <a:ext cx="583710" cy="334433"/>
          </a:xfrm>
          <a:prstGeom prst="flowChartDecision">
            <a:avLst/>
          </a:prstGeom>
          <a:noFill/>
          <a:ln w="412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nvGrpSpPr>
          <p:cNvPr id="33" name="Group 32"/>
          <p:cNvGrpSpPr/>
          <p:nvPr/>
        </p:nvGrpSpPr>
        <p:grpSpPr>
          <a:xfrm>
            <a:off x="998824" y="3188211"/>
            <a:ext cx="2286000" cy="761999"/>
            <a:chOff x="1219200" y="1964267"/>
            <a:chExt cx="2286000" cy="761999"/>
          </a:xfrm>
        </p:grpSpPr>
        <p:sp>
          <p:nvSpPr>
            <p:cNvPr id="35" name="Rectangle 34"/>
            <p:cNvSpPr/>
            <p:nvPr/>
          </p:nvSpPr>
          <p:spPr bwMode="auto">
            <a:xfrm>
              <a:off x="1219200" y="1964267"/>
              <a:ext cx="2286000" cy="761999"/>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n-lt"/>
              </a:endParaRPr>
            </a:p>
          </p:txBody>
        </p:sp>
        <p:sp>
          <p:nvSpPr>
            <p:cNvPr id="36" name="Rectangle 35"/>
            <p:cNvSpPr/>
            <p:nvPr/>
          </p:nvSpPr>
          <p:spPr bwMode="auto">
            <a:xfrm>
              <a:off x="1219200" y="1964267"/>
              <a:ext cx="2286000" cy="380999"/>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Invoker</a:t>
              </a:r>
              <a:endParaRPr kumimoji="0" lang="en-US" sz="1800" b="1" i="0" u="none" strike="noStrike" cap="none" normalizeH="0" baseline="0" dirty="0" smtClean="0">
                <a:ln>
                  <a:noFill/>
                </a:ln>
                <a:solidFill>
                  <a:schemeClr val="tx1"/>
                </a:solidFill>
                <a:effectLst/>
                <a:latin typeface="+mn-lt"/>
              </a:endParaRPr>
            </a:p>
          </p:txBody>
        </p:sp>
      </p:grpSp>
      <p:cxnSp>
        <p:nvCxnSpPr>
          <p:cNvPr id="37" name="Straight Arrow Connector 36"/>
          <p:cNvCxnSpPr>
            <a:endCxn id="35" idx="2"/>
          </p:cNvCxnSpPr>
          <p:nvPr/>
        </p:nvCxnSpPr>
        <p:spPr bwMode="auto">
          <a:xfrm flipV="1">
            <a:off x="2141824" y="3950210"/>
            <a:ext cx="0" cy="949450"/>
          </a:xfrm>
          <a:prstGeom prst="straightConnector1">
            <a:avLst/>
          </a:prstGeom>
          <a:solidFill>
            <a:schemeClr val="accent1"/>
          </a:solidFill>
          <a:ln w="41275" cap="flat" cmpd="sng" algn="ctr">
            <a:solidFill>
              <a:schemeClr val="tx1"/>
            </a:solidFill>
            <a:prstDash val="solid"/>
            <a:round/>
            <a:headEnd type="arrow" w="lg" len="lg"/>
            <a:tailEnd type="none" w="lg" len="lg"/>
          </a:ln>
          <a:effectLst/>
        </p:spPr>
      </p:cxnSp>
      <p:sp>
        <p:nvSpPr>
          <p:cNvPr id="40" name="Isosceles Triangle 39"/>
          <p:cNvSpPr/>
          <p:nvPr/>
        </p:nvSpPr>
        <p:spPr bwMode="auto">
          <a:xfrm>
            <a:off x="6972300" y="2942776"/>
            <a:ext cx="381000" cy="506110"/>
          </a:xfrm>
          <a:prstGeom prst="triangle">
            <a:avLst/>
          </a:prstGeom>
          <a:noFill/>
          <a:ln w="412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cxnSp>
        <p:nvCxnSpPr>
          <p:cNvPr id="45" name="Elbow Connector 44"/>
          <p:cNvCxnSpPr/>
          <p:nvPr/>
        </p:nvCxnSpPr>
        <p:spPr bwMode="auto">
          <a:xfrm>
            <a:off x="3252743" y="3569211"/>
            <a:ext cx="3256339" cy="1330449"/>
          </a:xfrm>
          <a:prstGeom prst="bentConnector3">
            <a:avLst>
              <a:gd name="adj1" fmla="val 99609"/>
            </a:avLst>
          </a:prstGeom>
          <a:solidFill>
            <a:schemeClr val="accent1"/>
          </a:solidFill>
          <a:ln w="41275" cap="flat" cmpd="sng" algn="ctr">
            <a:solidFill>
              <a:schemeClr val="tx1"/>
            </a:solidFill>
            <a:prstDash val="dash"/>
            <a:round/>
            <a:headEnd type="none" w="sm" len="sm"/>
            <a:tailEnd type="none"/>
          </a:ln>
          <a:effectLst/>
        </p:spPr>
      </p:cxnSp>
      <p:cxnSp>
        <p:nvCxnSpPr>
          <p:cNvPr id="51" name="Straight Arrow Connector 50"/>
          <p:cNvCxnSpPr/>
          <p:nvPr/>
        </p:nvCxnSpPr>
        <p:spPr bwMode="auto">
          <a:xfrm flipV="1">
            <a:off x="6499860" y="4879541"/>
            <a:ext cx="0" cy="65839"/>
          </a:xfrm>
          <a:prstGeom prst="straightConnector1">
            <a:avLst/>
          </a:prstGeom>
          <a:solidFill>
            <a:schemeClr val="accent1"/>
          </a:solidFill>
          <a:ln w="41275" cap="flat" cmpd="sng" algn="ctr">
            <a:solidFill>
              <a:schemeClr val="tx1"/>
            </a:solidFill>
            <a:prstDash val="solid"/>
            <a:round/>
            <a:headEnd type="arrow" w="lg" len="lg"/>
            <a:tailEnd type="none" w="lg" len="lg"/>
          </a:ln>
          <a:effectLst/>
        </p:spPr>
      </p:cxnSp>
    </p:spTree>
    <p:extLst>
      <p:ext uri="{BB962C8B-B14F-4D97-AF65-F5344CB8AC3E}">
        <p14:creationId xmlns:p14="http://schemas.microsoft.com/office/powerpoint/2010/main" val="69735002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Fluent Command</a:t>
            </a:r>
            <a:endParaRPr lang="en-US" dirty="0"/>
          </a:p>
        </p:txBody>
      </p:sp>
      <p:sp>
        <p:nvSpPr>
          <p:cNvPr id="7" name="Content Placeholder 6"/>
          <p:cNvSpPr>
            <a:spLocks noGrp="1"/>
          </p:cNvSpPr>
          <p:nvPr>
            <p:ph idx="1"/>
          </p:nvPr>
        </p:nvSpPr>
        <p:spPr/>
        <p:txBody>
          <a:bodyPr/>
          <a:lstStyle/>
          <a:p>
            <a:pPr marL="0" indent="0">
              <a:buNone/>
            </a:pPr>
            <a:r>
              <a:rPr lang="en-US" dirty="0" smtClean="0"/>
              <a:t>The Execute method return the object</a:t>
            </a:r>
          </a:p>
          <a:p>
            <a:pPr marL="0" indent="0">
              <a:buNone/>
            </a:pPr>
            <a:endParaRPr lang="en-US" dirty="0"/>
          </a:p>
          <a:p>
            <a:pPr marL="0" indent="0">
              <a:buNone/>
            </a:pPr>
            <a:r>
              <a:rPr lang="en-US" dirty="0" smtClean="0"/>
              <a:t>Enables quick access to return properties</a:t>
            </a:r>
            <a:endParaRPr lang="en-US" dirty="0"/>
          </a:p>
        </p:txBody>
      </p:sp>
      <p:sp>
        <p:nvSpPr>
          <p:cNvPr id="3" name="Slide Number Placeholder 2"/>
          <p:cNvSpPr>
            <a:spLocks noGrp="1"/>
          </p:cNvSpPr>
          <p:nvPr>
            <p:ph type="sldNum" sz="quarter" idx="4294967295"/>
          </p:nvPr>
        </p:nvSpPr>
        <p:spPr>
          <a:xfrm>
            <a:off x="7164388" y="6477000"/>
            <a:ext cx="1979612" cy="381000"/>
          </a:xfrm>
          <a:prstGeom prst="rect">
            <a:avLst/>
          </a:prstGeom>
        </p:spPr>
        <p:txBody>
          <a:bodyPr/>
          <a:lstStyle/>
          <a:p>
            <a:pPr>
              <a:defRPr/>
            </a:pPr>
            <a:fld id="{0EB32037-05A8-4DB7-81E3-D828D0CB21D8}" type="slidenum">
              <a:rPr lang="en-US" smtClean="0"/>
              <a:pPr>
                <a:defRPr/>
              </a:pPr>
              <a:t>33</a:t>
            </a:fld>
            <a:endParaRPr lang="en-US"/>
          </a:p>
        </p:txBody>
      </p:sp>
      <p:sp>
        <p:nvSpPr>
          <p:cNvPr id="4" name="Date Placeholder 3"/>
          <p:cNvSpPr>
            <a:spLocks noGrp="1"/>
          </p:cNvSpPr>
          <p:nvPr>
            <p:ph type="dt" sz="half" idx="4294967295"/>
          </p:nvPr>
        </p:nvSpPr>
        <p:spPr>
          <a:xfrm>
            <a:off x="0" y="6402388"/>
            <a:ext cx="1905000" cy="455612"/>
          </a:xfrm>
          <a:prstGeom prst="rect">
            <a:avLst/>
          </a:prstGeom>
        </p:spPr>
        <p:txBody>
          <a:bodyPr/>
          <a:lstStyle/>
          <a:p>
            <a:pPr>
              <a:defRPr/>
            </a:pPr>
            <a:fld id="{6A6A4938-1EE6-4705-AB68-5527D6B7F4CD}" type="datetime1">
              <a:rPr lang="en-US" smtClean="0"/>
              <a:pPr>
                <a:defRPr/>
              </a:pPr>
              <a:t>6/15/2012</a:t>
            </a:fld>
            <a:endParaRPr lang="en-US"/>
          </a:p>
        </p:txBody>
      </p:sp>
      <p:sp>
        <p:nvSpPr>
          <p:cNvPr id="8" name="Rectangle 7"/>
          <p:cNvSpPr/>
          <p:nvPr/>
        </p:nvSpPr>
        <p:spPr bwMode="auto">
          <a:xfrm>
            <a:off x="609600" y="3581400"/>
            <a:ext cx="3733800" cy="1257300"/>
          </a:xfrm>
          <a:prstGeom prst="rect">
            <a:avLst/>
          </a:prstGeom>
          <a:solidFill>
            <a:schemeClr val="bg1"/>
          </a:solidFill>
          <a:ln w="12700" cap="flat" cmpd="sng" algn="ctr">
            <a:solidFill>
              <a:schemeClr val="tx1"/>
            </a:solidFill>
            <a:prstDash val="solid"/>
            <a:round/>
            <a:headEnd type="none" w="sm" len="sm"/>
            <a:tailEnd type="none" w="sm" len="sm"/>
          </a:ln>
          <a:effectLst>
            <a:innerShdw blurRad="114300">
              <a:prstClr val="black"/>
            </a:innerShdw>
            <a:softEdge rad="127000"/>
          </a:effectLst>
        </p:spPr>
        <p:txBody>
          <a:bodyPr vert="horz" wrap="square" lIns="457200" tIns="457200" rIns="457200" bIns="457200" numCol="1" rtlCol="0" anchor="t" anchorCtr="0" compatLnSpc="1">
            <a:prstTxWarp prst="textNoShape">
              <a:avLst/>
            </a:prstTxWarp>
          </a:bodyPr>
          <a:lstStyle/>
          <a:p>
            <a:r>
              <a:rPr lang="en-US" dirty="0">
                <a:latin typeface="Consolas"/>
              </a:rPr>
              <a:t> </a:t>
            </a:r>
            <a:r>
              <a:rPr lang="en-US" dirty="0" err="1">
                <a:latin typeface="Consolas"/>
              </a:rPr>
              <a:t>command.Execute</a:t>
            </a:r>
            <a:r>
              <a:rPr lang="en-US" dirty="0">
                <a:latin typeface="Consolas"/>
              </a:rPr>
              <a:t>();</a:t>
            </a:r>
          </a:p>
          <a:p>
            <a:r>
              <a:rPr lang="en-US" dirty="0">
                <a:latin typeface="Consolas"/>
              </a:rPr>
              <a:t> </a:t>
            </a:r>
            <a:r>
              <a:rPr lang="en-US" dirty="0" err="1" smtClean="0">
                <a:solidFill>
                  <a:srgbClr val="0000FF"/>
                </a:solidFill>
                <a:latin typeface="Consolas"/>
              </a:rPr>
              <a:t>var</a:t>
            </a:r>
            <a:r>
              <a:rPr lang="en-US" dirty="0" smtClean="0">
                <a:solidFill>
                  <a:prstClr val="black"/>
                </a:solidFill>
                <a:latin typeface="Consolas"/>
              </a:rPr>
              <a:t> </a:t>
            </a:r>
            <a:r>
              <a:rPr lang="en-US" dirty="0">
                <a:solidFill>
                  <a:prstClr val="black"/>
                </a:solidFill>
                <a:latin typeface="Consolas"/>
              </a:rPr>
              <a:t>results = </a:t>
            </a:r>
            <a:r>
              <a:rPr lang="en-US" dirty="0" err="1">
                <a:solidFill>
                  <a:prstClr val="black"/>
                </a:solidFill>
                <a:latin typeface="Consolas"/>
              </a:rPr>
              <a:t>command.Results</a:t>
            </a:r>
            <a:r>
              <a:rPr lang="en-US" dirty="0">
                <a:solidFill>
                  <a:prstClr val="black"/>
                </a:solidFill>
                <a:latin typeface="Consolas"/>
              </a:rPr>
              <a:t>;</a:t>
            </a:r>
            <a:endParaRPr lang="en-US" dirty="0">
              <a:latin typeface="Segoe UI Mono" pitchFamily="49" charset="0"/>
            </a:endParaRPr>
          </a:p>
        </p:txBody>
      </p:sp>
      <p:sp>
        <p:nvSpPr>
          <p:cNvPr id="9" name="Rectangle 8"/>
          <p:cNvSpPr/>
          <p:nvPr/>
        </p:nvSpPr>
        <p:spPr bwMode="auto">
          <a:xfrm>
            <a:off x="4663440" y="3581400"/>
            <a:ext cx="3733800" cy="1257300"/>
          </a:xfrm>
          <a:prstGeom prst="rect">
            <a:avLst/>
          </a:prstGeom>
          <a:solidFill>
            <a:schemeClr val="bg1"/>
          </a:solidFill>
          <a:ln w="12700" cap="flat" cmpd="sng" algn="ctr">
            <a:solidFill>
              <a:schemeClr val="tx1"/>
            </a:solidFill>
            <a:prstDash val="solid"/>
            <a:round/>
            <a:headEnd type="none" w="sm" len="sm"/>
            <a:tailEnd type="none" w="sm" len="sm"/>
          </a:ln>
          <a:effectLst>
            <a:innerShdw blurRad="114300">
              <a:prstClr val="black"/>
            </a:innerShdw>
            <a:softEdge rad="127000"/>
          </a:effectLst>
        </p:spPr>
        <p:txBody>
          <a:bodyPr vert="horz" wrap="square" lIns="457200" tIns="457200" rIns="457200" bIns="457200" numCol="1" rtlCol="0" anchor="t" anchorCtr="0" compatLnSpc="1">
            <a:prstTxWarp prst="textNoShape">
              <a:avLst/>
            </a:prstTxWarp>
          </a:bodyPr>
          <a:lstStyle/>
          <a:p>
            <a:r>
              <a:rPr lang="en-US" dirty="0" err="1" smtClean="0">
                <a:solidFill>
                  <a:srgbClr val="0000FF"/>
                </a:solidFill>
                <a:latin typeface="Consolas"/>
              </a:rPr>
              <a:t>var</a:t>
            </a:r>
            <a:r>
              <a:rPr lang="en-US" dirty="0" smtClean="0">
                <a:solidFill>
                  <a:prstClr val="black"/>
                </a:solidFill>
                <a:latin typeface="Consolas"/>
              </a:rPr>
              <a:t> </a:t>
            </a:r>
            <a:r>
              <a:rPr lang="en-US" dirty="0">
                <a:solidFill>
                  <a:prstClr val="black"/>
                </a:solidFill>
                <a:latin typeface="Consolas"/>
              </a:rPr>
              <a:t>results = </a:t>
            </a:r>
            <a:r>
              <a:rPr lang="en-US" dirty="0" err="1" smtClean="0">
                <a:solidFill>
                  <a:prstClr val="black"/>
                </a:solidFill>
                <a:latin typeface="Consolas"/>
              </a:rPr>
              <a:t>command.Execute</a:t>
            </a:r>
            <a:r>
              <a:rPr lang="en-US" dirty="0" smtClean="0">
                <a:solidFill>
                  <a:prstClr val="black"/>
                </a:solidFill>
                <a:latin typeface="Consolas"/>
              </a:rPr>
              <a:t>()</a:t>
            </a:r>
            <a:br>
              <a:rPr lang="en-US" dirty="0" smtClean="0">
                <a:solidFill>
                  <a:prstClr val="black"/>
                </a:solidFill>
                <a:latin typeface="Consolas"/>
              </a:rPr>
            </a:br>
            <a:r>
              <a:rPr lang="en-US" dirty="0" smtClean="0">
                <a:solidFill>
                  <a:prstClr val="black"/>
                </a:solidFill>
                <a:latin typeface="Consolas"/>
              </a:rPr>
              <a:t>	          .Results</a:t>
            </a:r>
            <a:r>
              <a:rPr lang="en-US" dirty="0">
                <a:solidFill>
                  <a:prstClr val="black"/>
                </a:solidFill>
                <a:latin typeface="Consolas"/>
              </a:rPr>
              <a:t>;</a:t>
            </a:r>
            <a:endParaRPr lang="en-US" dirty="0">
              <a:latin typeface="Segoe UI Mono" pitchFamily="49" charset="0"/>
            </a:endParaRPr>
          </a:p>
        </p:txBody>
      </p:sp>
    </p:spTree>
    <p:extLst>
      <p:ext uri="{BB962C8B-B14F-4D97-AF65-F5344CB8AC3E}">
        <p14:creationId xmlns:p14="http://schemas.microsoft.com/office/powerpoint/2010/main" val="244266176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Delegate Command</a:t>
            </a:r>
            <a:endParaRPr lang="en-US" dirty="0"/>
          </a:p>
        </p:txBody>
      </p:sp>
      <p:sp>
        <p:nvSpPr>
          <p:cNvPr id="3" name="Content Placeholder 2"/>
          <p:cNvSpPr>
            <a:spLocks noGrp="1"/>
          </p:cNvSpPr>
          <p:nvPr>
            <p:ph idx="1"/>
          </p:nvPr>
        </p:nvSpPr>
        <p:spPr/>
        <p:txBody>
          <a:bodyPr/>
          <a:lstStyle/>
          <a:p>
            <a:pPr marL="0" indent="0">
              <a:buNone/>
            </a:pPr>
            <a:r>
              <a:rPr lang="en-US" dirty="0" smtClean="0"/>
              <a:t>Execute is accepted as a function</a:t>
            </a:r>
            <a:endParaRPr lang="en-US" dirty="0"/>
          </a:p>
        </p:txBody>
      </p:sp>
    </p:spTree>
    <p:extLst>
      <p:ext uri="{BB962C8B-B14F-4D97-AF65-F5344CB8AC3E}">
        <p14:creationId xmlns:p14="http://schemas.microsoft.com/office/powerpoint/2010/main" val="267097630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kodefuguru\Documents\Presentations\Basic OOP\object-orient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12853" cy="6172200"/>
          </a:xfrm>
          <a:prstGeom prst="rect">
            <a:avLst/>
          </a:prstGeom>
          <a:noFill/>
          <a:extLst>
            <a:ext uri="{909E8E84-426E-40DD-AFC4-6F175D3DCCD1}">
              <a14:hiddenFill xmlns:a14="http://schemas.microsoft.com/office/drawing/2010/main">
                <a:solidFill>
                  <a:srgbClr val="FFFFFF"/>
                </a:solidFill>
              </a14:hiddenFill>
            </a:ext>
          </a:extLst>
        </p:spPr>
      </p:pic>
      <p:sp>
        <p:nvSpPr>
          <p:cNvPr id="22531" name="Rectangle 4"/>
          <p:cNvSpPr>
            <a:spLocks noChangeArrowheads="1"/>
          </p:cNvSpPr>
          <p:nvPr/>
        </p:nvSpPr>
        <p:spPr bwMode="auto">
          <a:xfrm>
            <a:off x="0" y="6172200"/>
            <a:ext cx="9144000" cy="685800"/>
          </a:xfrm>
          <a:prstGeom prst="rect">
            <a:avLst/>
          </a:prstGeom>
          <a:solidFill>
            <a:srgbClr val="BF4D4D"/>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p>
            <a:pPr eaLnBrk="0" hangingPunct="0"/>
            <a:endParaRPr lang="en-US">
              <a:solidFill>
                <a:srgbClr val="C97F42"/>
              </a:solidFill>
            </a:endParaRPr>
          </a:p>
        </p:txBody>
      </p:sp>
      <p:cxnSp>
        <p:nvCxnSpPr>
          <p:cNvPr id="22532" name="Straight Connector 6"/>
          <p:cNvCxnSpPr>
            <a:cxnSpLocks noChangeShapeType="1"/>
          </p:cNvCxnSpPr>
          <p:nvPr/>
        </p:nvCxnSpPr>
        <p:spPr bwMode="auto">
          <a:xfrm>
            <a:off x="0" y="6170613"/>
            <a:ext cx="9144000" cy="1587"/>
          </a:xfrm>
          <a:prstGeom prst="line">
            <a:avLst/>
          </a:prstGeom>
          <a:noFill/>
          <a:ln w="190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sp>
        <p:nvSpPr>
          <p:cNvPr id="15363" name="Rectangle 2"/>
          <p:cNvSpPr>
            <a:spLocks noGrp="1" noChangeArrowheads="1"/>
          </p:cNvSpPr>
          <p:nvPr>
            <p:ph type="ctrTitle"/>
          </p:nvPr>
        </p:nvSpPr>
        <p:spPr>
          <a:xfrm>
            <a:off x="152400" y="6172200"/>
            <a:ext cx="3657600" cy="685800"/>
          </a:xfrm>
        </p:spPr>
        <p:txBody>
          <a:bodyPr/>
          <a:lstStyle/>
          <a:p>
            <a:pPr algn="l">
              <a:defRPr/>
            </a:pPr>
            <a:r>
              <a:rPr lang="en-US" b="0" i="0" dirty="0" smtClean="0">
                <a:solidFill>
                  <a:schemeClr val="bg1"/>
                </a:solidFill>
                <a:effectLst>
                  <a:outerShdw blurRad="38100" dist="38100" dir="2700000" algn="tl">
                    <a:srgbClr val="000000">
                      <a:alpha val="43137"/>
                    </a:srgbClr>
                  </a:outerShdw>
                </a:effectLst>
                <a:latin typeface="Calibri" pitchFamily="34" charset="0"/>
                <a:cs typeface="Segoe UI" pitchFamily="34" charset="0"/>
              </a:rPr>
              <a:t>Factory</a:t>
            </a:r>
          </a:p>
        </p:txBody>
      </p:sp>
    </p:spTree>
    <p:extLst>
      <p:ext uri="{BB962C8B-B14F-4D97-AF65-F5344CB8AC3E}">
        <p14:creationId xmlns:p14="http://schemas.microsoft.com/office/powerpoint/2010/main" val="403440914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Factory Method</a:t>
            </a:r>
            <a:endParaRPr lang="en-US" dirty="0"/>
          </a:p>
        </p:txBody>
      </p:sp>
      <p:sp>
        <p:nvSpPr>
          <p:cNvPr id="3" name="Content Placeholder 2"/>
          <p:cNvSpPr>
            <a:spLocks noGrp="1"/>
          </p:cNvSpPr>
          <p:nvPr>
            <p:ph idx="1"/>
          </p:nvPr>
        </p:nvSpPr>
        <p:spPr/>
        <p:txBody>
          <a:bodyPr/>
          <a:lstStyle/>
          <a:p>
            <a:pPr marL="0" indent="0">
              <a:buNone/>
            </a:pPr>
            <a:r>
              <a:rPr lang="en-US" dirty="0" smtClean="0"/>
              <a:t>Method used to create an object</a:t>
            </a:r>
          </a:p>
          <a:p>
            <a:pPr marL="0" indent="0">
              <a:buNone/>
            </a:pPr>
            <a:endParaRPr lang="en-US" dirty="0"/>
          </a:p>
          <a:p>
            <a:pPr marL="0" indent="0">
              <a:buNone/>
            </a:pPr>
            <a:r>
              <a:rPr lang="en-US" dirty="0" smtClean="0"/>
              <a:t>Used when it is more complex to simply instantiate</a:t>
            </a:r>
          </a:p>
          <a:p>
            <a:pPr marL="0" indent="0">
              <a:buNone/>
            </a:pPr>
            <a:endParaRPr lang="en-US" dirty="0"/>
          </a:p>
          <a:p>
            <a:pPr marL="0" indent="0">
              <a:buNone/>
            </a:pPr>
            <a:r>
              <a:rPr lang="en-US" dirty="0" smtClean="0"/>
              <a:t>Don’t confuse this with </a:t>
            </a:r>
            <a:r>
              <a:rPr lang="en-US" dirty="0" smtClean="0">
                <a:solidFill>
                  <a:schemeClr val="bg1"/>
                </a:solidFill>
              </a:rPr>
              <a:t>abstract factory</a:t>
            </a:r>
            <a:r>
              <a:rPr lang="en-US" dirty="0" smtClean="0"/>
              <a:t>, a generalized pattern for building a series of factories</a:t>
            </a:r>
          </a:p>
          <a:p>
            <a:pPr marL="0" indent="0">
              <a:buNone/>
            </a:pPr>
            <a:endParaRPr lang="en-US" dirty="0"/>
          </a:p>
          <a:p>
            <a:pPr marL="0" indent="0">
              <a:buNone/>
            </a:pPr>
            <a:r>
              <a:rPr lang="en-US" dirty="0" smtClean="0"/>
              <a:t>Useful in C# to take advantage of </a:t>
            </a:r>
            <a:r>
              <a:rPr lang="en-US" dirty="0" smtClean="0">
                <a:solidFill>
                  <a:schemeClr val="bg1"/>
                </a:solidFill>
              </a:rPr>
              <a:t>generic inference</a:t>
            </a:r>
            <a:endParaRPr lang="en-US" dirty="0">
              <a:solidFill>
                <a:schemeClr val="bg1"/>
              </a:solidFill>
            </a:endParaRPr>
          </a:p>
        </p:txBody>
      </p:sp>
    </p:spTree>
    <p:extLst>
      <p:ext uri="{BB962C8B-B14F-4D97-AF65-F5344CB8AC3E}">
        <p14:creationId xmlns:p14="http://schemas.microsoft.com/office/powerpoint/2010/main" val="259135535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Factory</a:t>
            </a:r>
            <a:endParaRPr lang="en-US" dirty="0"/>
          </a:p>
        </p:txBody>
      </p:sp>
      <p:sp>
        <p:nvSpPr>
          <p:cNvPr id="3" name="Content Placeholder 2"/>
          <p:cNvSpPr>
            <a:spLocks noGrp="1"/>
          </p:cNvSpPr>
          <p:nvPr>
            <p:ph idx="1"/>
          </p:nvPr>
        </p:nvSpPr>
        <p:spPr/>
        <p:txBody>
          <a:bodyPr/>
          <a:lstStyle/>
          <a:p>
            <a:pPr marL="0" indent="0">
              <a:buNone/>
            </a:pPr>
            <a:r>
              <a:rPr lang="en-US" dirty="0" err="1" smtClean="0"/>
              <a:t>Combinators</a:t>
            </a:r>
            <a:r>
              <a:rPr lang="en-US" dirty="0" smtClean="0"/>
              <a:t> correspond to factory methods for functions</a:t>
            </a:r>
            <a:endParaRPr lang="en-US" dirty="0"/>
          </a:p>
        </p:txBody>
      </p:sp>
    </p:spTree>
    <p:extLst>
      <p:ext uri="{BB962C8B-B14F-4D97-AF65-F5344CB8AC3E}">
        <p14:creationId xmlns:p14="http://schemas.microsoft.com/office/powerpoint/2010/main" val="145030960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Factory Function</a:t>
            </a:r>
            <a:endParaRPr lang="en-US" dirty="0"/>
          </a:p>
        </p:txBody>
      </p:sp>
      <p:sp>
        <p:nvSpPr>
          <p:cNvPr id="3" name="Content Placeholder 2"/>
          <p:cNvSpPr>
            <a:spLocks noGrp="1"/>
          </p:cNvSpPr>
          <p:nvPr>
            <p:ph idx="1"/>
          </p:nvPr>
        </p:nvSpPr>
        <p:spPr/>
        <p:txBody>
          <a:bodyPr/>
          <a:lstStyle/>
          <a:p>
            <a:pPr marL="0" indent="0">
              <a:buNone/>
            </a:pPr>
            <a:r>
              <a:rPr lang="en-US" dirty="0" smtClean="0"/>
              <a:t>Utilizes a function to create an object</a:t>
            </a:r>
            <a:endParaRPr lang="en-US" dirty="0"/>
          </a:p>
        </p:txBody>
      </p:sp>
    </p:spTree>
    <p:extLst>
      <p:ext uri="{BB962C8B-B14F-4D97-AF65-F5344CB8AC3E}">
        <p14:creationId xmlns:p14="http://schemas.microsoft.com/office/powerpoint/2010/main" val="59612735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p:cNvSpPr>
            <a:spLocks noChangeArrowheads="1"/>
          </p:cNvSpPr>
          <p:nvPr/>
        </p:nvSpPr>
        <p:spPr bwMode="auto">
          <a:xfrm>
            <a:off x="0" y="6172200"/>
            <a:ext cx="9144000" cy="685800"/>
          </a:xfrm>
          <a:prstGeom prst="rect">
            <a:avLst/>
          </a:prstGeom>
          <a:solidFill>
            <a:srgbClr val="BF4D4D"/>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p>
            <a:pPr eaLnBrk="0" hangingPunct="0"/>
            <a:endParaRPr lang="en-US">
              <a:solidFill>
                <a:srgbClr val="C97F42"/>
              </a:solidFill>
            </a:endParaRPr>
          </a:p>
        </p:txBody>
      </p:sp>
      <p:cxnSp>
        <p:nvCxnSpPr>
          <p:cNvPr id="22532" name="Straight Connector 6"/>
          <p:cNvCxnSpPr>
            <a:cxnSpLocks noChangeShapeType="1"/>
          </p:cNvCxnSpPr>
          <p:nvPr/>
        </p:nvCxnSpPr>
        <p:spPr bwMode="auto">
          <a:xfrm>
            <a:off x="0" y="6170613"/>
            <a:ext cx="9144000" cy="1587"/>
          </a:xfrm>
          <a:prstGeom prst="line">
            <a:avLst/>
          </a:prstGeom>
          <a:noFill/>
          <a:ln w="190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sp>
        <p:nvSpPr>
          <p:cNvPr id="15363" name="Rectangle 2"/>
          <p:cNvSpPr>
            <a:spLocks noGrp="1" noChangeArrowheads="1"/>
          </p:cNvSpPr>
          <p:nvPr>
            <p:ph type="ctrTitle"/>
          </p:nvPr>
        </p:nvSpPr>
        <p:spPr>
          <a:xfrm>
            <a:off x="152400" y="6172200"/>
            <a:ext cx="4038600" cy="685800"/>
          </a:xfrm>
        </p:spPr>
        <p:txBody>
          <a:bodyPr/>
          <a:lstStyle/>
          <a:p>
            <a:pPr algn="l">
              <a:defRPr/>
            </a:pPr>
            <a:r>
              <a:rPr lang="en-US" b="0" i="0" dirty="0" smtClean="0">
                <a:solidFill>
                  <a:schemeClr val="bg1"/>
                </a:solidFill>
                <a:effectLst>
                  <a:outerShdw blurRad="38100" dist="38100" dir="2700000" algn="tl">
                    <a:srgbClr val="000000">
                      <a:alpha val="43137"/>
                    </a:srgbClr>
                  </a:outerShdw>
                </a:effectLst>
                <a:latin typeface="Calibri" pitchFamily="34" charset="0"/>
                <a:cs typeface="Segoe UI" pitchFamily="34" charset="0"/>
              </a:rPr>
              <a:t>Strategy</a:t>
            </a:r>
          </a:p>
        </p:txBody>
      </p:sp>
      <p:pic>
        <p:nvPicPr>
          <p:cNvPr id="4098" name="Picture 2" descr="C:\Users\kodefuguru\Desktop\Evolution of Patterns\strateg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1" cy="617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40914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Levels</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bg1"/>
                </a:solidFill>
              </a:rPr>
              <a:t>Invisible	</a:t>
            </a:r>
            <a:r>
              <a:rPr lang="en-US" dirty="0" smtClean="0"/>
              <a:t>Part of the language</a:t>
            </a:r>
          </a:p>
          <a:p>
            <a:pPr marL="0" indent="0">
              <a:buNone/>
            </a:pPr>
            <a:endParaRPr lang="en-US" dirty="0"/>
          </a:p>
          <a:p>
            <a:pPr marL="0" indent="0">
              <a:buNone/>
            </a:pPr>
            <a:r>
              <a:rPr lang="en-US" dirty="0" smtClean="0">
                <a:solidFill>
                  <a:schemeClr val="bg1"/>
                </a:solidFill>
              </a:rPr>
              <a:t>Informal	</a:t>
            </a:r>
            <a:r>
              <a:rPr lang="en-US" dirty="0" smtClean="0"/>
              <a:t>Referred to by name, but must be re-			implemented for each use</a:t>
            </a:r>
          </a:p>
          <a:p>
            <a:pPr marL="0" indent="0">
              <a:buNone/>
            </a:pPr>
            <a:endParaRPr lang="en-US" dirty="0" smtClean="0"/>
          </a:p>
          <a:p>
            <a:pPr marL="0" indent="0">
              <a:buNone/>
            </a:pPr>
            <a:r>
              <a:rPr lang="en-US" dirty="0" smtClean="0">
                <a:solidFill>
                  <a:schemeClr val="bg1"/>
                </a:solidFill>
              </a:rPr>
              <a:t>Formal	</a:t>
            </a:r>
            <a:r>
              <a:rPr lang="en-US" dirty="0" smtClean="0"/>
              <a:t>Implement pattern itself within the 			language</a:t>
            </a:r>
            <a:endParaRPr lang="en-US" dirty="0"/>
          </a:p>
        </p:txBody>
      </p:sp>
    </p:spTree>
    <p:extLst>
      <p:ext uri="{BB962C8B-B14F-4D97-AF65-F5344CB8AC3E}">
        <p14:creationId xmlns:p14="http://schemas.microsoft.com/office/powerpoint/2010/main" val="37664046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 Pattern</a:t>
            </a:r>
            <a:endParaRPr lang="en-US" dirty="0"/>
          </a:p>
        </p:txBody>
      </p:sp>
      <p:sp>
        <p:nvSpPr>
          <p:cNvPr id="3" name="Content Placeholder 2"/>
          <p:cNvSpPr>
            <a:spLocks noGrp="1"/>
          </p:cNvSpPr>
          <p:nvPr>
            <p:ph idx="1"/>
          </p:nvPr>
        </p:nvSpPr>
        <p:spPr/>
        <p:txBody>
          <a:bodyPr/>
          <a:lstStyle/>
          <a:p>
            <a:pPr marL="0" indent="0">
              <a:buNone/>
            </a:pPr>
            <a:r>
              <a:rPr lang="en-US" dirty="0" smtClean="0"/>
              <a:t>Defines family of algorithms</a:t>
            </a:r>
          </a:p>
          <a:p>
            <a:pPr marL="0" indent="0">
              <a:buNone/>
            </a:pPr>
            <a:endParaRPr lang="en-US" dirty="0"/>
          </a:p>
          <a:p>
            <a:pPr marL="0" indent="0">
              <a:buNone/>
            </a:pPr>
            <a:r>
              <a:rPr lang="en-US" dirty="0" smtClean="0"/>
              <a:t>Encapsulates algorithms to make them interchangeable</a:t>
            </a:r>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89588867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Strategy Diagram</a:t>
            </a:r>
            <a:endParaRPr lang="en-US" dirty="0"/>
          </a:p>
        </p:txBody>
      </p:sp>
      <p:grpSp>
        <p:nvGrpSpPr>
          <p:cNvPr id="43" name="Group 42"/>
          <p:cNvGrpSpPr/>
          <p:nvPr/>
        </p:nvGrpSpPr>
        <p:grpSpPr>
          <a:xfrm>
            <a:off x="838200" y="2053167"/>
            <a:ext cx="7772400" cy="3433233"/>
            <a:chOff x="838200" y="2053167"/>
            <a:chExt cx="7772400" cy="3433233"/>
          </a:xfrm>
        </p:grpSpPr>
        <p:grpSp>
          <p:nvGrpSpPr>
            <p:cNvPr id="44" name="Group 43"/>
            <p:cNvGrpSpPr/>
            <p:nvPr/>
          </p:nvGrpSpPr>
          <p:grpSpPr>
            <a:xfrm>
              <a:off x="838200" y="2302934"/>
              <a:ext cx="2057400" cy="762000"/>
              <a:chOff x="838200" y="1752600"/>
              <a:chExt cx="2057400" cy="762000"/>
            </a:xfrm>
          </p:grpSpPr>
          <p:sp>
            <p:nvSpPr>
              <p:cNvPr id="67" name="Rectangle 66"/>
              <p:cNvSpPr/>
              <p:nvPr/>
            </p:nvSpPr>
            <p:spPr bwMode="auto">
              <a:xfrm>
                <a:off x="838200" y="1752600"/>
                <a:ext cx="2057400" cy="762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mn-lt"/>
                  </a:rPr>
                  <a:t>ContextInterface</a:t>
                </a:r>
                <a:r>
                  <a:rPr lang="en-US" sz="1600" dirty="0" smtClean="0">
                    <a:latin typeface="+mn-lt"/>
                  </a:rPr>
                  <a:t>()</a:t>
                </a:r>
                <a:endParaRPr kumimoji="0" lang="en-US" sz="1600" b="0" i="0" u="none" strike="noStrike" cap="none" normalizeH="0" baseline="0" dirty="0" smtClean="0">
                  <a:ln>
                    <a:noFill/>
                  </a:ln>
                  <a:solidFill>
                    <a:schemeClr val="tx1"/>
                  </a:solidFill>
                  <a:effectLst/>
                  <a:latin typeface="+mn-lt"/>
                </a:endParaRPr>
              </a:p>
            </p:txBody>
          </p:sp>
          <p:sp>
            <p:nvSpPr>
              <p:cNvPr id="68" name="Rectangle 67"/>
              <p:cNvSpPr/>
              <p:nvPr/>
            </p:nvSpPr>
            <p:spPr bwMode="auto">
              <a:xfrm>
                <a:off x="838200" y="1752600"/>
                <a:ext cx="2057400" cy="381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Context</a:t>
                </a:r>
                <a:endParaRPr kumimoji="0" lang="en-US" sz="1800" b="1" i="0" u="none" strike="noStrike" cap="none" normalizeH="0" baseline="0" dirty="0" smtClean="0">
                  <a:ln>
                    <a:noFill/>
                  </a:ln>
                  <a:solidFill>
                    <a:schemeClr val="tx1"/>
                  </a:solidFill>
                  <a:effectLst/>
                  <a:latin typeface="+mn-lt"/>
                </a:endParaRPr>
              </a:p>
            </p:txBody>
          </p:sp>
        </p:grpSp>
        <p:grpSp>
          <p:nvGrpSpPr>
            <p:cNvPr id="45" name="Group 44"/>
            <p:cNvGrpSpPr/>
            <p:nvPr/>
          </p:nvGrpSpPr>
          <p:grpSpPr>
            <a:xfrm>
              <a:off x="4495800" y="2053167"/>
              <a:ext cx="2057400" cy="1092200"/>
              <a:chOff x="838200" y="1752600"/>
              <a:chExt cx="2057400" cy="762000"/>
            </a:xfrm>
          </p:grpSpPr>
          <p:sp>
            <p:nvSpPr>
              <p:cNvPr id="65" name="Rectangle 64"/>
              <p:cNvSpPr/>
              <p:nvPr/>
            </p:nvSpPr>
            <p:spPr bwMode="auto">
              <a:xfrm>
                <a:off x="838200" y="1752600"/>
                <a:ext cx="2057400" cy="762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mn-lt"/>
                  </a:rPr>
                  <a:t>AlgorithmInterface</a:t>
                </a:r>
                <a:r>
                  <a:rPr lang="en-US" sz="1600" dirty="0" smtClean="0">
                    <a:latin typeface="+mn-lt"/>
                  </a:rPr>
                  <a:t>()</a:t>
                </a:r>
                <a:endParaRPr kumimoji="0" lang="en-US" sz="1600" b="0" i="0" u="none" strike="noStrike" cap="none" normalizeH="0" baseline="0" dirty="0" smtClean="0">
                  <a:ln>
                    <a:noFill/>
                  </a:ln>
                  <a:solidFill>
                    <a:schemeClr val="tx1"/>
                  </a:solidFill>
                  <a:effectLst/>
                  <a:latin typeface="+mn-lt"/>
                </a:endParaRPr>
              </a:p>
            </p:txBody>
          </p:sp>
          <p:sp>
            <p:nvSpPr>
              <p:cNvPr id="66" name="Rectangle 65"/>
              <p:cNvSpPr/>
              <p:nvPr/>
            </p:nvSpPr>
            <p:spPr bwMode="auto">
              <a:xfrm>
                <a:off x="838200" y="1752600"/>
                <a:ext cx="2057400" cy="443023"/>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Strategy</a:t>
                </a:r>
                <a:br>
                  <a:rPr lang="en-US" sz="1800" b="1" dirty="0" smtClean="0">
                    <a:latin typeface="+mn-lt"/>
                  </a:rPr>
                </a:br>
                <a:r>
                  <a:rPr lang="en-US" sz="1800" dirty="0" smtClean="0">
                    <a:latin typeface="+mn-lt"/>
                  </a:rPr>
                  <a:t>&lt;&lt;interface&gt;&gt;</a:t>
                </a:r>
                <a:endParaRPr kumimoji="0" lang="en-US" sz="1800" b="1" i="0" u="none" strike="noStrike" cap="none" normalizeH="0" baseline="0" dirty="0" smtClean="0">
                  <a:ln>
                    <a:noFill/>
                  </a:ln>
                  <a:solidFill>
                    <a:schemeClr val="tx1"/>
                  </a:solidFill>
                  <a:effectLst/>
                  <a:latin typeface="+mn-lt"/>
                </a:endParaRPr>
              </a:p>
            </p:txBody>
          </p:sp>
        </p:grpSp>
        <p:grpSp>
          <p:nvGrpSpPr>
            <p:cNvPr id="46" name="Group 45"/>
            <p:cNvGrpSpPr/>
            <p:nvPr/>
          </p:nvGrpSpPr>
          <p:grpSpPr>
            <a:xfrm>
              <a:off x="5867400" y="4394200"/>
              <a:ext cx="2743200" cy="1092200"/>
              <a:chOff x="838200" y="1752600"/>
              <a:chExt cx="2057400" cy="762000"/>
            </a:xfrm>
          </p:grpSpPr>
          <p:sp>
            <p:nvSpPr>
              <p:cNvPr id="63" name="Rectangle 62"/>
              <p:cNvSpPr/>
              <p:nvPr/>
            </p:nvSpPr>
            <p:spPr bwMode="auto">
              <a:xfrm>
                <a:off x="838200" y="1752600"/>
                <a:ext cx="2057400" cy="762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mn-lt"/>
                  </a:rPr>
                  <a:t>AlgorithmInterface</a:t>
                </a:r>
                <a:r>
                  <a:rPr lang="en-US" sz="1600" dirty="0" smtClean="0">
                    <a:latin typeface="+mn-lt"/>
                  </a:rPr>
                  <a:t>()</a:t>
                </a:r>
                <a:endParaRPr kumimoji="0" lang="en-US" sz="1600" b="0" i="0" u="none" strike="noStrike" cap="none" normalizeH="0" baseline="0" dirty="0" smtClean="0">
                  <a:ln>
                    <a:noFill/>
                  </a:ln>
                  <a:solidFill>
                    <a:schemeClr val="tx1"/>
                  </a:solidFill>
                  <a:effectLst/>
                  <a:latin typeface="+mn-lt"/>
                </a:endParaRPr>
              </a:p>
            </p:txBody>
          </p:sp>
          <p:sp>
            <p:nvSpPr>
              <p:cNvPr id="64" name="Rectangle 63"/>
              <p:cNvSpPr/>
              <p:nvPr/>
            </p:nvSpPr>
            <p:spPr bwMode="auto">
              <a:xfrm>
                <a:off x="838200" y="1752600"/>
                <a:ext cx="2057400" cy="443023"/>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latin typeface="+mn-lt"/>
                  </a:rPr>
                  <a:t>ConcreteStrategyB</a:t>
                </a:r>
                <a:r>
                  <a:rPr lang="en-US" sz="1800" b="1" dirty="0" smtClean="0">
                    <a:latin typeface="+mn-lt"/>
                  </a:rPr>
                  <a:t/>
                </a:r>
                <a:br>
                  <a:rPr lang="en-US" sz="1800" b="1" dirty="0" smtClean="0">
                    <a:latin typeface="+mn-lt"/>
                  </a:rPr>
                </a:br>
                <a:r>
                  <a:rPr lang="en-US" sz="1800" dirty="0" smtClean="0">
                    <a:latin typeface="+mn-lt"/>
                  </a:rPr>
                  <a:t>&lt;&lt;implementation&gt;&gt;</a:t>
                </a:r>
                <a:endParaRPr kumimoji="0" lang="en-US" sz="1800" b="1" i="0" u="none" strike="noStrike" cap="none" normalizeH="0" baseline="0" dirty="0" smtClean="0">
                  <a:ln>
                    <a:noFill/>
                  </a:ln>
                  <a:solidFill>
                    <a:schemeClr val="tx1"/>
                  </a:solidFill>
                  <a:effectLst/>
                  <a:latin typeface="+mn-lt"/>
                </a:endParaRPr>
              </a:p>
            </p:txBody>
          </p:sp>
        </p:grpSp>
        <p:grpSp>
          <p:nvGrpSpPr>
            <p:cNvPr id="47" name="Group 46"/>
            <p:cNvGrpSpPr/>
            <p:nvPr/>
          </p:nvGrpSpPr>
          <p:grpSpPr>
            <a:xfrm>
              <a:off x="2514600" y="4394200"/>
              <a:ext cx="2743200" cy="1092200"/>
              <a:chOff x="838200" y="1752600"/>
              <a:chExt cx="2057400" cy="762000"/>
            </a:xfrm>
          </p:grpSpPr>
          <p:sp>
            <p:nvSpPr>
              <p:cNvPr id="61" name="Rectangle 60"/>
              <p:cNvSpPr/>
              <p:nvPr/>
            </p:nvSpPr>
            <p:spPr bwMode="auto">
              <a:xfrm>
                <a:off x="838200" y="1752600"/>
                <a:ext cx="2057400" cy="762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mn-lt"/>
                  </a:rPr>
                  <a:t>AlgorithmInterface</a:t>
                </a:r>
                <a:r>
                  <a:rPr lang="en-US" sz="1600" dirty="0" smtClean="0">
                    <a:latin typeface="+mn-lt"/>
                  </a:rPr>
                  <a:t>()</a:t>
                </a:r>
                <a:endParaRPr kumimoji="0" lang="en-US" sz="1600" b="0" i="0" u="none" strike="noStrike" cap="none" normalizeH="0" baseline="0" dirty="0" smtClean="0">
                  <a:ln>
                    <a:noFill/>
                  </a:ln>
                  <a:solidFill>
                    <a:schemeClr val="tx1"/>
                  </a:solidFill>
                  <a:effectLst/>
                  <a:latin typeface="+mn-lt"/>
                </a:endParaRPr>
              </a:p>
            </p:txBody>
          </p:sp>
          <p:sp>
            <p:nvSpPr>
              <p:cNvPr id="62" name="Rectangle 61"/>
              <p:cNvSpPr/>
              <p:nvPr/>
            </p:nvSpPr>
            <p:spPr bwMode="auto">
              <a:xfrm>
                <a:off x="838200" y="1752600"/>
                <a:ext cx="2057400" cy="443023"/>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latin typeface="+mn-lt"/>
                  </a:rPr>
                  <a:t>ConcreteStrategyA</a:t>
                </a:r>
                <a:r>
                  <a:rPr lang="en-US" sz="1800" b="1" dirty="0" smtClean="0">
                    <a:latin typeface="+mn-lt"/>
                  </a:rPr>
                  <a:t/>
                </a:r>
                <a:br>
                  <a:rPr lang="en-US" sz="1800" b="1" dirty="0" smtClean="0">
                    <a:latin typeface="+mn-lt"/>
                  </a:rPr>
                </a:br>
                <a:r>
                  <a:rPr lang="en-US" sz="1800" dirty="0" smtClean="0">
                    <a:latin typeface="+mn-lt"/>
                  </a:rPr>
                  <a:t>&lt;&lt;implementation&gt;&gt;</a:t>
                </a:r>
                <a:endParaRPr kumimoji="0" lang="en-US" sz="1800" b="1" i="0" u="none" strike="noStrike" cap="none" normalizeH="0" baseline="0" dirty="0" smtClean="0">
                  <a:ln>
                    <a:noFill/>
                  </a:ln>
                  <a:solidFill>
                    <a:schemeClr val="tx1"/>
                  </a:solidFill>
                  <a:effectLst/>
                  <a:latin typeface="+mn-lt"/>
                </a:endParaRPr>
              </a:p>
            </p:txBody>
          </p:sp>
        </p:grpSp>
        <p:grpSp>
          <p:nvGrpSpPr>
            <p:cNvPr id="48" name="Group 47"/>
            <p:cNvGrpSpPr/>
            <p:nvPr/>
          </p:nvGrpSpPr>
          <p:grpSpPr>
            <a:xfrm>
              <a:off x="4686300" y="3153833"/>
              <a:ext cx="381000" cy="1248835"/>
              <a:chOff x="4686300" y="2878666"/>
              <a:chExt cx="381000" cy="1248835"/>
            </a:xfrm>
          </p:grpSpPr>
          <p:cxnSp>
            <p:nvCxnSpPr>
              <p:cNvPr id="59" name="Straight Arrow Connector 58"/>
              <p:cNvCxnSpPr>
                <a:endCxn id="60" idx="2"/>
              </p:cNvCxnSpPr>
              <p:nvPr/>
            </p:nvCxnSpPr>
            <p:spPr bwMode="auto">
              <a:xfrm flipV="1">
                <a:off x="4876800" y="3200400"/>
                <a:ext cx="0" cy="927101"/>
              </a:xfrm>
              <a:prstGeom prst="straightConnector1">
                <a:avLst/>
              </a:prstGeom>
              <a:solidFill>
                <a:schemeClr val="accent1"/>
              </a:solidFill>
              <a:ln w="41275" cap="flat" cmpd="sng" algn="ctr">
                <a:solidFill>
                  <a:schemeClr val="tx1"/>
                </a:solidFill>
                <a:prstDash val="solid"/>
                <a:round/>
                <a:headEnd type="none" w="sm" len="sm"/>
                <a:tailEnd type="none" w="lg" len="lg"/>
              </a:ln>
              <a:effectLst/>
            </p:spPr>
          </p:cxnSp>
          <p:sp>
            <p:nvSpPr>
              <p:cNvPr id="60" name="Flowchart: Extract 59"/>
              <p:cNvSpPr/>
              <p:nvPr/>
            </p:nvSpPr>
            <p:spPr bwMode="auto">
              <a:xfrm>
                <a:off x="4686300" y="2878666"/>
                <a:ext cx="381000" cy="321734"/>
              </a:xfrm>
              <a:prstGeom prst="flowChartExtract">
                <a:avLst/>
              </a:prstGeom>
              <a:noFill/>
              <a:ln w="412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grpSp>
          <p:nvGrpSpPr>
            <p:cNvPr id="49" name="Group 48"/>
            <p:cNvGrpSpPr/>
            <p:nvPr/>
          </p:nvGrpSpPr>
          <p:grpSpPr>
            <a:xfrm>
              <a:off x="6019800" y="3153831"/>
              <a:ext cx="381000" cy="1248836"/>
              <a:chOff x="4686300" y="2878666"/>
              <a:chExt cx="381000" cy="1248835"/>
            </a:xfrm>
          </p:grpSpPr>
          <p:cxnSp>
            <p:nvCxnSpPr>
              <p:cNvPr id="57" name="Straight Arrow Connector 56"/>
              <p:cNvCxnSpPr>
                <a:endCxn id="58" idx="2"/>
              </p:cNvCxnSpPr>
              <p:nvPr/>
            </p:nvCxnSpPr>
            <p:spPr bwMode="auto">
              <a:xfrm flipV="1">
                <a:off x="4876800" y="3200400"/>
                <a:ext cx="0" cy="927101"/>
              </a:xfrm>
              <a:prstGeom prst="straightConnector1">
                <a:avLst/>
              </a:prstGeom>
              <a:solidFill>
                <a:schemeClr val="accent1"/>
              </a:solidFill>
              <a:ln w="41275" cap="flat" cmpd="sng" algn="ctr">
                <a:solidFill>
                  <a:schemeClr val="tx1"/>
                </a:solidFill>
                <a:prstDash val="solid"/>
                <a:round/>
                <a:headEnd type="none" w="sm" len="sm"/>
                <a:tailEnd type="none" w="lg" len="lg"/>
              </a:ln>
              <a:effectLst/>
            </p:spPr>
          </p:cxnSp>
          <p:sp>
            <p:nvSpPr>
              <p:cNvPr id="58" name="Flowchart: Extract 57"/>
              <p:cNvSpPr/>
              <p:nvPr/>
            </p:nvSpPr>
            <p:spPr bwMode="auto">
              <a:xfrm>
                <a:off x="4686300" y="2878666"/>
                <a:ext cx="381000" cy="321734"/>
              </a:xfrm>
              <a:prstGeom prst="flowChartExtract">
                <a:avLst/>
              </a:prstGeom>
              <a:noFill/>
              <a:ln w="412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grpSp>
          <p:nvGrpSpPr>
            <p:cNvPr id="50" name="Group 49"/>
            <p:cNvGrpSpPr/>
            <p:nvPr/>
          </p:nvGrpSpPr>
          <p:grpSpPr>
            <a:xfrm>
              <a:off x="2911989" y="2508250"/>
              <a:ext cx="1584356" cy="334433"/>
              <a:chOff x="2971800" y="2942167"/>
              <a:chExt cx="1447800" cy="334433"/>
            </a:xfrm>
          </p:grpSpPr>
          <p:cxnSp>
            <p:nvCxnSpPr>
              <p:cNvPr id="55" name="Straight Arrow Connector 54"/>
              <p:cNvCxnSpPr/>
              <p:nvPr/>
            </p:nvCxnSpPr>
            <p:spPr bwMode="auto">
              <a:xfrm flipH="1">
                <a:off x="3505200" y="3115733"/>
                <a:ext cx="914400" cy="0"/>
              </a:xfrm>
              <a:prstGeom prst="straightConnector1">
                <a:avLst/>
              </a:prstGeom>
              <a:solidFill>
                <a:schemeClr val="accent1"/>
              </a:solidFill>
              <a:ln w="41275" cap="flat" cmpd="sng" algn="ctr">
                <a:solidFill>
                  <a:schemeClr val="tx1"/>
                </a:solidFill>
                <a:prstDash val="solid"/>
                <a:round/>
                <a:headEnd type="arrow" w="lg" len="lg"/>
                <a:tailEnd type="none" w="lg" len="lg"/>
              </a:ln>
              <a:effectLst/>
            </p:spPr>
          </p:cxnSp>
          <p:sp>
            <p:nvSpPr>
              <p:cNvPr id="56" name="Flowchart: Decision 55"/>
              <p:cNvSpPr/>
              <p:nvPr/>
            </p:nvSpPr>
            <p:spPr bwMode="auto">
              <a:xfrm>
                <a:off x="2971800" y="2942167"/>
                <a:ext cx="533400" cy="334433"/>
              </a:xfrm>
              <a:prstGeom prst="flowChartDecision">
                <a:avLst/>
              </a:prstGeom>
              <a:noFill/>
              <a:ln w="412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sp>
          <p:nvSpPr>
            <p:cNvPr id="51" name="Rectangle 50"/>
            <p:cNvSpPr/>
            <p:nvPr/>
          </p:nvSpPr>
          <p:spPr>
            <a:xfrm>
              <a:off x="3326670" y="4000500"/>
              <a:ext cx="1327608" cy="276999"/>
            </a:xfrm>
            <a:prstGeom prst="rect">
              <a:avLst/>
            </a:prstGeom>
          </p:spPr>
          <p:txBody>
            <a:bodyPr wrap="none">
              <a:spAutoFit/>
            </a:bodyPr>
            <a:lstStyle/>
            <a:p>
              <a:pPr algn="ctr" eaLnBrk="0" hangingPunct="0"/>
              <a:r>
                <a:rPr lang="en-US" dirty="0">
                  <a:latin typeface="+mn-lt"/>
                </a:rPr>
                <a:t>&lt;&lt;</a:t>
              </a:r>
              <a:r>
                <a:rPr lang="en-US" dirty="0" smtClean="0">
                  <a:latin typeface="+mn-lt"/>
                </a:rPr>
                <a:t>implements&gt;&gt;</a:t>
              </a:r>
              <a:endParaRPr lang="en-US" b="1" dirty="0">
                <a:latin typeface="+mn-lt"/>
              </a:endParaRPr>
            </a:p>
          </p:txBody>
        </p:sp>
        <p:sp>
          <p:nvSpPr>
            <p:cNvPr id="52" name="Rectangle 51"/>
            <p:cNvSpPr/>
            <p:nvPr/>
          </p:nvSpPr>
          <p:spPr>
            <a:xfrm>
              <a:off x="6312330" y="4000499"/>
              <a:ext cx="1327608" cy="276999"/>
            </a:xfrm>
            <a:prstGeom prst="rect">
              <a:avLst/>
            </a:prstGeom>
          </p:spPr>
          <p:txBody>
            <a:bodyPr wrap="none">
              <a:spAutoFit/>
            </a:bodyPr>
            <a:lstStyle/>
            <a:p>
              <a:pPr algn="ctr" eaLnBrk="0" hangingPunct="0"/>
              <a:r>
                <a:rPr lang="en-US" dirty="0">
                  <a:latin typeface="+mn-lt"/>
                </a:rPr>
                <a:t>&lt;&lt;</a:t>
              </a:r>
              <a:r>
                <a:rPr lang="en-US" dirty="0" smtClean="0">
                  <a:latin typeface="+mn-lt"/>
                </a:rPr>
                <a:t>implements&gt;&gt;</a:t>
              </a:r>
              <a:endParaRPr lang="en-US" b="1" dirty="0">
                <a:latin typeface="+mn-lt"/>
              </a:endParaRPr>
            </a:p>
          </p:txBody>
        </p:sp>
        <p:sp>
          <p:nvSpPr>
            <p:cNvPr id="53" name="Rectangle 52"/>
            <p:cNvSpPr/>
            <p:nvPr/>
          </p:nvSpPr>
          <p:spPr>
            <a:xfrm>
              <a:off x="3326670" y="2167466"/>
              <a:ext cx="1053495" cy="276999"/>
            </a:xfrm>
            <a:prstGeom prst="rect">
              <a:avLst/>
            </a:prstGeom>
          </p:spPr>
          <p:txBody>
            <a:bodyPr wrap="none">
              <a:spAutoFit/>
            </a:bodyPr>
            <a:lstStyle/>
            <a:p>
              <a:pPr algn="ctr" eaLnBrk="0" hangingPunct="0"/>
              <a:r>
                <a:rPr lang="en-US" dirty="0" smtClean="0">
                  <a:latin typeface="+mn-lt"/>
                </a:rPr>
                <a:t>Containment</a:t>
              </a:r>
              <a:endParaRPr lang="en-US" b="1" dirty="0">
                <a:latin typeface="+mn-lt"/>
              </a:endParaRPr>
            </a:p>
          </p:txBody>
        </p:sp>
        <p:sp>
          <p:nvSpPr>
            <p:cNvPr id="54" name="Rectangle 53"/>
            <p:cNvSpPr/>
            <p:nvPr/>
          </p:nvSpPr>
          <p:spPr>
            <a:xfrm>
              <a:off x="3623735" y="2834217"/>
              <a:ext cx="457177" cy="276999"/>
            </a:xfrm>
            <a:prstGeom prst="rect">
              <a:avLst/>
            </a:prstGeom>
          </p:spPr>
          <p:txBody>
            <a:bodyPr wrap="none">
              <a:spAutoFit/>
            </a:bodyPr>
            <a:lstStyle/>
            <a:p>
              <a:pPr algn="ctr" eaLnBrk="0" hangingPunct="0"/>
              <a:r>
                <a:rPr lang="en-US" dirty="0" smtClean="0">
                  <a:latin typeface="+mn-lt"/>
                </a:rPr>
                <a:t>Use</a:t>
              </a:r>
              <a:endParaRPr lang="en-US" b="1" dirty="0">
                <a:latin typeface="+mn-lt"/>
              </a:endParaRPr>
            </a:p>
          </p:txBody>
        </p:sp>
      </p:grpSp>
    </p:spTree>
    <p:extLst>
      <p:ext uri="{BB962C8B-B14F-4D97-AF65-F5344CB8AC3E}">
        <p14:creationId xmlns:p14="http://schemas.microsoft.com/office/powerpoint/2010/main" val="205381690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Function Strategy</a:t>
            </a:r>
            <a:endParaRPr lang="en-US" dirty="0"/>
          </a:p>
        </p:txBody>
      </p:sp>
      <p:sp>
        <p:nvSpPr>
          <p:cNvPr id="7" name="Content Placeholder 6"/>
          <p:cNvSpPr>
            <a:spLocks noGrp="1"/>
          </p:cNvSpPr>
          <p:nvPr>
            <p:ph idx="1"/>
          </p:nvPr>
        </p:nvSpPr>
        <p:spPr/>
        <p:txBody>
          <a:bodyPr/>
          <a:lstStyle/>
          <a:p>
            <a:pPr marL="0" indent="0">
              <a:buNone/>
            </a:pPr>
            <a:r>
              <a:rPr lang="en-US" dirty="0" smtClean="0"/>
              <a:t>When a strategy is required, allow owner to pass in a function</a:t>
            </a:r>
          </a:p>
          <a:p>
            <a:pPr marL="0" indent="0">
              <a:buNone/>
            </a:pPr>
            <a:endParaRPr lang="en-US" dirty="0"/>
          </a:p>
          <a:p>
            <a:pPr marL="0" indent="0">
              <a:buNone/>
            </a:pPr>
            <a:r>
              <a:rPr lang="en-US" dirty="0" smtClean="0"/>
              <a:t>Prevents class explosion</a:t>
            </a:r>
          </a:p>
          <a:p>
            <a:pPr marL="0" indent="0">
              <a:buNone/>
            </a:pPr>
            <a:endParaRPr lang="en-US" dirty="0"/>
          </a:p>
          <a:p>
            <a:pPr marL="0" indent="0">
              <a:buNone/>
            </a:pPr>
            <a:r>
              <a:rPr lang="en-US" dirty="0" smtClean="0"/>
              <a:t>Enables flexibility</a:t>
            </a:r>
          </a:p>
        </p:txBody>
      </p:sp>
      <p:sp>
        <p:nvSpPr>
          <p:cNvPr id="3" name="Slide Number Placeholder 2"/>
          <p:cNvSpPr>
            <a:spLocks noGrp="1"/>
          </p:cNvSpPr>
          <p:nvPr>
            <p:ph type="sldNum" sz="quarter" idx="4294967295"/>
          </p:nvPr>
        </p:nvSpPr>
        <p:spPr>
          <a:xfrm>
            <a:off x="7164388" y="6477000"/>
            <a:ext cx="1979612" cy="381000"/>
          </a:xfrm>
          <a:prstGeom prst="rect">
            <a:avLst/>
          </a:prstGeom>
        </p:spPr>
        <p:txBody>
          <a:bodyPr/>
          <a:lstStyle/>
          <a:p>
            <a:pPr>
              <a:defRPr/>
            </a:pPr>
            <a:fld id="{0EB32037-05A8-4DB7-81E3-D828D0CB21D8}" type="slidenum">
              <a:rPr lang="en-US" smtClean="0"/>
              <a:pPr>
                <a:defRPr/>
              </a:pPr>
              <a:t>42</a:t>
            </a:fld>
            <a:endParaRPr lang="en-US"/>
          </a:p>
        </p:txBody>
      </p:sp>
      <p:sp>
        <p:nvSpPr>
          <p:cNvPr id="4" name="Date Placeholder 3"/>
          <p:cNvSpPr>
            <a:spLocks noGrp="1"/>
          </p:cNvSpPr>
          <p:nvPr>
            <p:ph type="dt" sz="half" idx="4294967295"/>
          </p:nvPr>
        </p:nvSpPr>
        <p:spPr>
          <a:xfrm>
            <a:off x="0" y="6402388"/>
            <a:ext cx="1905000" cy="455612"/>
          </a:xfrm>
          <a:prstGeom prst="rect">
            <a:avLst/>
          </a:prstGeom>
        </p:spPr>
        <p:txBody>
          <a:bodyPr/>
          <a:lstStyle/>
          <a:p>
            <a:pPr>
              <a:defRPr/>
            </a:pPr>
            <a:fld id="{6A6A4938-1EE6-4705-AB68-5527D6B7F4CD}" type="datetime1">
              <a:rPr lang="en-US" smtClean="0"/>
              <a:pPr>
                <a:defRPr/>
              </a:pPr>
              <a:t>6/15/2012</a:t>
            </a:fld>
            <a:endParaRPr lang="en-US"/>
          </a:p>
        </p:txBody>
      </p:sp>
    </p:spTree>
    <p:extLst>
      <p:ext uri="{BB962C8B-B14F-4D97-AF65-F5344CB8AC3E}">
        <p14:creationId xmlns:p14="http://schemas.microsoft.com/office/powerpoint/2010/main" val="162584066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Function Strategy</a:t>
            </a:r>
            <a:endParaRPr lang="en-US" dirty="0"/>
          </a:p>
        </p:txBody>
      </p:sp>
      <p:grpSp>
        <p:nvGrpSpPr>
          <p:cNvPr id="2" name="Group 1"/>
          <p:cNvGrpSpPr/>
          <p:nvPr/>
        </p:nvGrpSpPr>
        <p:grpSpPr>
          <a:xfrm>
            <a:off x="1600200" y="2918882"/>
            <a:ext cx="5715000" cy="1092200"/>
            <a:chOff x="838200" y="2053167"/>
            <a:chExt cx="5715000" cy="1092200"/>
          </a:xfrm>
        </p:grpSpPr>
        <p:grpSp>
          <p:nvGrpSpPr>
            <p:cNvPr id="7" name="Group 6"/>
            <p:cNvGrpSpPr/>
            <p:nvPr/>
          </p:nvGrpSpPr>
          <p:grpSpPr>
            <a:xfrm>
              <a:off x="838200" y="2302934"/>
              <a:ext cx="2057400" cy="762000"/>
              <a:chOff x="838200" y="1752600"/>
              <a:chExt cx="2057400" cy="762000"/>
            </a:xfrm>
          </p:grpSpPr>
          <p:sp>
            <p:nvSpPr>
              <p:cNvPr id="5" name="Rectangle 4"/>
              <p:cNvSpPr/>
              <p:nvPr/>
            </p:nvSpPr>
            <p:spPr bwMode="auto">
              <a:xfrm>
                <a:off x="838200" y="1752600"/>
                <a:ext cx="2057400" cy="762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mn-lt"/>
                  </a:rPr>
                  <a:t>ContextInterface</a:t>
                </a:r>
                <a:r>
                  <a:rPr lang="en-US" sz="1600" dirty="0" smtClean="0">
                    <a:latin typeface="+mn-lt"/>
                  </a:rPr>
                  <a:t>()</a:t>
                </a:r>
                <a:endParaRPr kumimoji="0" lang="en-US" sz="1600" b="0" i="0" u="none" strike="noStrike" cap="none" normalizeH="0" baseline="0" dirty="0" smtClean="0">
                  <a:ln>
                    <a:noFill/>
                  </a:ln>
                  <a:solidFill>
                    <a:schemeClr val="tx1"/>
                  </a:solidFill>
                  <a:effectLst/>
                  <a:latin typeface="+mn-lt"/>
                </a:endParaRPr>
              </a:p>
            </p:txBody>
          </p:sp>
          <p:sp>
            <p:nvSpPr>
              <p:cNvPr id="6" name="Rectangle 5"/>
              <p:cNvSpPr/>
              <p:nvPr/>
            </p:nvSpPr>
            <p:spPr bwMode="auto">
              <a:xfrm>
                <a:off x="838200" y="1752600"/>
                <a:ext cx="2057400" cy="381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Context</a:t>
                </a:r>
                <a:endParaRPr kumimoji="0" lang="en-US" sz="1800" b="1" i="0" u="none" strike="noStrike" cap="none" normalizeH="0" baseline="0" dirty="0" smtClean="0">
                  <a:ln>
                    <a:noFill/>
                  </a:ln>
                  <a:solidFill>
                    <a:schemeClr val="tx1"/>
                  </a:solidFill>
                  <a:effectLst/>
                  <a:latin typeface="+mn-lt"/>
                </a:endParaRPr>
              </a:p>
            </p:txBody>
          </p:sp>
        </p:grpSp>
        <p:grpSp>
          <p:nvGrpSpPr>
            <p:cNvPr id="8" name="Group 7"/>
            <p:cNvGrpSpPr/>
            <p:nvPr/>
          </p:nvGrpSpPr>
          <p:grpSpPr>
            <a:xfrm>
              <a:off x="4495800" y="2053167"/>
              <a:ext cx="2057400" cy="1092200"/>
              <a:chOff x="838200" y="1752600"/>
              <a:chExt cx="2057400" cy="762000"/>
            </a:xfrm>
          </p:grpSpPr>
          <p:sp>
            <p:nvSpPr>
              <p:cNvPr id="9" name="Rectangle 8"/>
              <p:cNvSpPr/>
              <p:nvPr/>
            </p:nvSpPr>
            <p:spPr bwMode="auto">
              <a:xfrm>
                <a:off x="838200" y="1752600"/>
                <a:ext cx="2057400" cy="7620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n-lt"/>
                </a:endParaRPr>
              </a:p>
            </p:txBody>
          </p:sp>
          <p:sp>
            <p:nvSpPr>
              <p:cNvPr id="10" name="Rectangle 9"/>
              <p:cNvSpPr/>
              <p:nvPr/>
            </p:nvSpPr>
            <p:spPr bwMode="auto">
              <a:xfrm>
                <a:off x="838200" y="1752600"/>
                <a:ext cx="2057400" cy="443023"/>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smtClean="0">
                    <a:latin typeface="+mn-lt"/>
                  </a:rPr>
                  <a:t>Strategy</a:t>
                </a:r>
                <a:br>
                  <a:rPr lang="en-US" sz="1800" b="1" dirty="0" smtClean="0">
                    <a:latin typeface="+mn-lt"/>
                  </a:rPr>
                </a:br>
                <a:r>
                  <a:rPr lang="en-US" sz="1800" dirty="0" smtClean="0">
                    <a:latin typeface="+mn-lt"/>
                  </a:rPr>
                  <a:t>&lt;&lt;delegate&gt;&gt;</a:t>
                </a:r>
                <a:endParaRPr kumimoji="0" lang="en-US" sz="1800" b="1" i="0" u="none" strike="noStrike" cap="none" normalizeH="0" baseline="0" dirty="0" smtClean="0">
                  <a:ln>
                    <a:noFill/>
                  </a:ln>
                  <a:solidFill>
                    <a:schemeClr val="tx1"/>
                  </a:solidFill>
                  <a:effectLst/>
                  <a:latin typeface="+mn-lt"/>
                </a:endParaRPr>
              </a:p>
            </p:txBody>
          </p:sp>
        </p:grpSp>
        <p:grpSp>
          <p:nvGrpSpPr>
            <p:cNvPr id="38" name="Group 37"/>
            <p:cNvGrpSpPr/>
            <p:nvPr/>
          </p:nvGrpSpPr>
          <p:grpSpPr>
            <a:xfrm>
              <a:off x="2911989" y="2508250"/>
              <a:ext cx="1584356" cy="334433"/>
              <a:chOff x="2971800" y="2942167"/>
              <a:chExt cx="1447800" cy="334433"/>
            </a:xfrm>
          </p:grpSpPr>
          <p:cxnSp>
            <p:nvCxnSpPr>
              <p:cNvPr id="21" name="Straight Arrow Connector 20"/>
              <p:cNvCxnSpPr/>
              <p:nvPr/>
            </p:nvCxnSpPr>
            <p:spPr bwMode="auto">
              <a:xfrm flipH="1">
                <a:off x="3505200" y="3115733"/>
                <a:ext cx="914400" cy="0"/>
              </a:xfrm>
              <a:prstGeom prst="straightConnector1">
                <a:avLst/>
              </a:prstGeom>
              <a:solidFill>
                <a:schemeClr val="accent1"/>
              </a:solidFill>
              <a:ln w="41275" cap="flat" cmpd="sng" algn="ctr">
                <a:solidFill>
                  <a:schemeClr val="tx1"/>
                </a:solidFill>
                <a:prstDash val="solid"/>
                <a:round/>
                <a:headEnd type="arrow" w="lg" len="lg"/>
                <a:tailEnd type="none" w="lg" len="lg"/>
              </a:ln>
              <a:effectLst/>
            </p:spPr>
          </p:cxnSp>
          <p:sp>
            <p:nvSpPr>
              <p:cNvPr id="35" name="Flowchart: Decision 34"/>
              <p:cNvSpPr/>
              <p:nvPr/>
            </p:nvSpPr>
            <p:spPr bwMode="auto">
              <a:xfrm>
                <a:off x="2971800" y="2942167"/>
                <a:ext cx="533400" cy="334433"/>
              </a:xfrm>
              <a:prstGeom prst="flowChartDecision">
                <a:avLst/>
              </a:prstGeom>
              <a:noFill/>
              <a:ln w="412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sp>
          <p:nvSpPr>
            <p:cNvPr id="41" name="Rectangle 40"/>
            <p:cNvSpPr/>
            <p:nvPr/>
          </p:nvSpPr>
          <p:spPr>
            <a:xfrm>
              <a:off x="3326670" y="2167466"/>
              <a:ext cx="1053495" cy="276999"/>
            </a:xfrm>
            <a:prstGeom prst="rect">
              <a:avLst/>
            </a:prstGeom>
          </p:spPr>
          <p:txBody>
            <a:bodyPr wrap="none">
              <a:spAutoFit/>
            </a:bodyPr>
            <a:lstStyle/>
            <a:p>
              <a:pPr algn="ctr" eaLnBrk="0" hangingPunct="0"/>
              <a:r>
                <a:rPr lang="en-US" dirty="0" smtClean="0">
                  <a:latin typeface="+mn-lt"/>
                </a:rPr>
                <a:t>Containment</a:t>
              </a:r>
              <a:endParaRPr lang="en-US" b="1" dirty="0">
                <a:latin typeface="+mn-lt"/>
              </a:endParaRPr>
            </a:p>
          </p:txBody>
        </p:sp>
        <p:sp>
          <p:nvSpPr>
            <p:cNvPr id="28" name="Rectangle 27"/>
            <p:cNvSpPr/>
            <p:nvPr/>
          </p:nvSpPr>
          <p:spPr>
            <a:xfrm>
              <a:off x="3623735" y="2834217"/>
              <a:ext cx="457177" cy="276999"/>
            </a:xfrm>
            <a:prstGeom prst="rect">
              <a:avLst/>
            </a:prstGeom>
          </p:spPr>
          <p:txBody>
            <a:bodyPr wrap="none">
              <a:spAutoFit/>
            </a:bodyPr>
            <a:lstStyle/>
            <a:p>
              <a:pPr algn="ctr" eaLnBrk="0" hangingPunct="0"/>
              <a:r>
                <a:rPr lang="en-US" dirty="0" smtClean="0">
                  <a:latin typeface="+mn-lt"/>
                </a:rPr>
                <a:t>Use</a:t>
              </a:r>
              <a:endParaRPr lang="en-US" b="1" dirty="0">
                <a:latin typeface="+mn-lt"/>
              </a:endParaRPr>
            </a:p>
          </p:txBody>
        </p:sp>
      </p:grpSp>
    </p:spTree>
    <p:extLst>
      <p:ext uri="{BB962C8B-B14F-4D97-AF65-F5344CB8AC3E}">
        <p14:creationId xmlns:p14="http://schemas.microsoft.com/office/powerpoint/2010/main" val="117449934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kodefuguru\Documents\Presentations\Basic OOP\polymorphis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 y="-1"/>
            <a:ext cx="9152467" cy="6170613"/>
          </a:xfrm>
          <a:prstGeom prst="rect">
            <a:avLst/>
          </a:prstGeom>
          <a:noFill/>
          <a:extLst>
            <a:ext uri="{909E8E84-426E-40DD-AFC4-6F175D3DCCD1}">
              <a14:hiddenFill xmlns:a14="http://schemas.microsoft.com/office/drawing/2010/main">
                <a:solidFill>
                  <a:srgbClr val="FFFFFF"/>
                </a:solidFill>
              </a14:hiddenFill>
            </a:ext>
          </a:extLst>
        </p:spPr>
      </p:pic>
      <p:sp>
        <p:nvSpPr>
          <p:cNvPr id="22531" name="Rectangle 4"/>
          <p:cNvSpPr>
            <a:spLocks noChangeArrowheads="1"/>
          </p:cNvSpPr>
          <p:nvPr/>
        </p:nvSpPr>
        <p:spPr bwMode="auto">
          <a:xfrm>
            <a:off x="0" y="6172200"/>
            <a:ext cx="9144000" cy="685800"/>
          </a:xfrm>
          <a:prstGeom prst="rect">
            <a:avLst/>
          </a:prstGeom>
          <a:solidFill>
            <a:srgbClr val="BF4D4D"/>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p>
            <a:pPr eaLnBrk="0" hangingPunct="0"/>
            <a:endParaRPr lang="en-US">
              <a:solidFill>
                <a:srgbClr val="C97F42"/>
              </a:solidFill>
            </a:endParaRPr>
          </a:p>
        </p:txBody>
      </p:sp>
      <p:cxnSp>
        <p:nvCxnSpPr>
          <p:cNvPr id="22532" name="Straight Connector 6"/>
          <p:cNvCxnSpPr>
            <a:cxnSpLocks noChangeShapeType="1"/>
          </p:cNvCxnSpPr>
          <p:nvPr/>
        </p:nvCxnSpPr>
        <p:spPr bwMode="auto">
          <a:xfrm>
            <a:off x="0" y="6170613"/>
            <a:ext cx="9144000" cy="1587"/>
          </a:xfrm>
          <a:prstGeom prst="line">
            <a:avLst/>
          </a:prstGeom>
          <a:noFill/>
          <a:ln w="190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sp>
        <p:nvSpPr>
          <p:cNvPr id="15363" name="Rectangle 2"/>
          <p:cNvSpPr>
            <a:spLocks noGrp="1" noChangeArrowheads="1"/>
          </p:cNvSpPr>
          <p:nvPr>
            <p:ph type="ctrTitle"/>
          </p:nvPr>
        </p:nvSpPr>
        <p:spPr>
          <a:xfrm>
            <a:off x="152400" y="6172200"/>
            <a:ext cx="5257800" cy="685800"/>
          </a:xfrm>
        </p:spPr>
        <p:txBody>
          <a:bodyPr/>
          <a:lstStyle/>
          <a:p>
            <a:pPr algn="l">
              <a:defRPr/>
            </a:pPr>
            <a:r>
              <a:rPr lang="en-US" b="0" i="0" dirty="0" smtClean="0">
                <a:solidFill>
                  <a:schemeClr val="bg1"/>
                </a:solidFill>
                <a:effectLst>
                  <a:outerShdw blurRad="38100" dist="38100" dir="2700000" algn="tl">
                    <a:srgbClr val="000000">
                      <a:alpha val="43137"/>
                    </a:srgbClr>
                  </a:outerShdw>
                </a:effectLst>
                <a:latin typeface="Calibri" pitchFamily="34" charset="0"/>
                <a:cs typeface="Segoe UI" pitchFamily="34" charset="0"/>
              </a:rPr>
              <a:t>Template Method</a:t>
            </a:r>
          </a:p>
        </p:txBody>
      </p:sp>
    </p:spTree>
    <p:extLst>
      <p:ext uri="{BB962C8B-B14F-4D97-AF65-F5344CB8AC3E}">
        <p14:creationId xmlns:p14="http://schemas.microsoft.com/office/powerpoint/2010/main" val="403440914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Pattern</a:t>
            </a:r>
            <a:endParaRPr lang="en-US" dirty="0"/>
          </a:p>
        </p:txBody>
      </p:sp>
      <p:sp>
        <p:nvSpPr>
          <p:cNvPr id="3" name="Content Placeholder 2"/>
          <p:cNvSpPr>
            <a:spLocks noGrp="1"/>
          </p:cNvSpPr>
          <p:nvPr>
            <p:ph idx="1"/>
          </p:nvPr>
        </p:nvSpPr>
        <p:spPr/>
        <p:txBody>
          <a:bodyPr/>
          <a:lstStyle/>
          <a:p>
            <a:pPr marL="0" indent="0">
              <a:buNone/>
            </a:pPr>
            <a:r>
              <a:rPr lang="en-US" dirty="0" smtClean="0"/>
              <a:t>Defines the program skeleton of an </a:t>
            </a:r>
            <a:r>
              <a:rPr lang="en-US" dirty="0" smtClean="0">
                <a:solidFill>
                  <a:schemeClr val="bg1"/>
                </a:solidFill>
              </a:rPr>
              <a:t>algorithm</a:t>
            </a:r>
          </a:p>
          <a:p>
            <a:pPr marL="0" indent="0">
              <a:buNone/>
            </a:pPr>
            <a:endParaRPr lang="en-US" dirty="0"/>
          </a:p>
          <a:p>
            <a:pPr marL="0" indent="0">
              <a:buNone/>
            </a:pPr>
            <a:r>
              <a:rPr lang="en-US" dirty="0" smtClean="0"/>
              <a:t>Encapsulate what changes and make it abstract</a:t>
            </a:r>
          </a:p>
          <a:p>
            <a:pPr marL="0" indent="0">
              <a:buNone/>
            </a:pPr>
            <a:endParaRPr lang="en-US" dirty="0"/>
          </a:p>
          <a:p>
            <a:pPr marL="0" indent="0">
              <a:buNone/>
            </a:pPr>
            <a:r>
              <a:rPr lang="en-US" dirty="0" smtClean="0"/>
              <a:t>Subclasses implement those steps in the algorithm</a:t>
            </a:r>
          </a:p>
        </p:txBody>
      </p:sp>
    </p:spTree>
    <p:extLst>
      <p:ext uri="{BB962C8B-B14F-4D97-AF65-F5344CB8AC3E}">
        <p14:creationId xmlns:p14="http://schemas.microsoft.com/office/powerpoint/2010/main" val="145193351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 Diagram</a:t>
            </a:r>
            <a:endParaRPr lang="en-US" dirty="0"/>
          </a:p>
        </p:txBody>
      </p:sp>
      <p:grpSp>
        <p:nvGrpSpPr>
          <p:cNvPr id="5" name="Group 4"/>
          <p:cNvGrpSpPr/>
          <p:nvPr/>
        </p:nvGrpSpPr>
        <p:grpSpPr>
          <a:xfrm>
            <a:off x="3429000" y="2000028"/>
            <a:ext cx="2590800" cy="1274556"/>
            <a:chOff x="5715000" y="1964266"/>
            <a:chExt cx="2286000" cy="1092201"/>
          </a:xfrm>
        </p:grpSpPr>
        <p:sp>
          <p:nvSpPr>
            <p:cNvPr id="6" name="Rectangle 5"/>
            <p:cNvSpPr/>
            <p:nvPr/>
          </p:nvSpPr>
          <p:spPr bwMode="auto">
            <a:xfrm>
              <a:off x="5715000" y="1964267"/>
              <a:ext cx="2286000" cy="10922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A+ PrimitiveOperation1()</a:t>
              </a:r>
            </a:p>
            <a:p>
              <a:pPr eaLnBrk="0" hangingPunct="0"/>
              <a:r>
                <a:rPr lang="en-US" sz="1600" dirty="0" smtClean="0">
                  <a:latin typeface="+mn-lt"/>
                </a:rPr>
                <a:t>A+ PrimitiveOperation2 </a:t>
              </a:r>
              <a:r>
                <a:rPr lang="en-US" sz="1600" dirty="0">
                  <a:latin typeface="+mn-lt"/>
                </a:rPr>
                <a:t>()</a:t>
              </a:r>
              <a:endParaRPr lang="en-US" sz="1600" dirty="0" smtClean="0">
                <a:latin typeface="+mn-lt"/>
              </a:endParaRPr>
            </a:p>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a:t>
              </a:r>
              <a:r>
                <a:rPr lang="en-US" sz="1600" dirty="0" err="1" smtClean="0">
                  <a:latin typeface="+mn-lt"/>
                </a:rPr>
                <a:t>TemplateMethod</a:t>
              </a:r>
              <a:r>
                <a:rPr lang="en-US" sz="1600" dirty="0" smtClean="0">
                  <a:latin typeface="+mn-lt"/>
                </a:rPr>
                <a:t>()</a:t>
              </a:r>
            </a:p>
          </p:txBody>
        </p:sp>
        <p:sp>
          <p:nvSpPr>
            <p:cNvPr id="7" name="Rectangle 6"/>
            <p:cNvSpPr/>
            <p:nvPr/>
          </p:nvSpPr>
          <p:spPr bwMode="auto">
            <a:xfrm>
              <a:off x="5715000" y="1964266"/>
              <a:ext cx="2286000" cy="373924"/>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latin typeface="+mn-lt"/>
                </a:rPr>
                <a:t>AbstractClass</a:t>
              </a:r>
              <a:endParaRPr kumimoji="0" lang="en-US" sz="1800" b="1" i="0" u="none" strike="noStrike" cap="none" normalizeH="0" baseline="0" dirty="0" smtClean="0">
                <a:ln>
                  <a:noFill/>
                </a:ln>
                <a:solidFill>
                  <a:schemeClr val="tx1"/>
                </a:solidFill>
                <a:effectLst/>
                <a:latin typeface="+mn-lt"/>
              </a:endParaRPr>
            </a:p>
          </p:txBody>
        </p:sp>
      </p:grpSp>
      <p:grpSp>
        <p:nvGrpSpPr>
          <p:cNvPr id="8" name="Group 7"/>
          <p:cNvGrpSpPr/>
          <p:nvPr/>
        </p:nvGrpSpPr>
        <p:grpSpPr>
          <a:xfrm>
            <a:off x="3581400" y="4415045"/>
            <a:ext cx="2286000" cy="1092200"/>
            <a:chOff x="5715000" y="1964267"/>
            <a:chExt cx="2286000" cy="1092200"/>
          </a:xfrm>
        </p:grpSpPr>
        <p:sp>
          <p:nvSpPr>
            <p:cNvPr id="9" name="Rectangle 8"/>
            <p:cNvSpPr/>
            <p:nvPr/>
          </p:nvSpPr>
          <p:spPr bwMode="auto">
            <a:xfrm>
              <a:off x="5715000" y="1964267"/>
              <a:ext cx="2286000" cy="1092200"/>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rPr>
                <a:t>+ PrimitiveOperation1()</a:t>
              </a:r>
            </a:p>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mn-lt"/>
                </a:rPr>
                <a:t>+ PrimitiveOperation2()</a:t>
              </a:r>
              <a:endParaRPr kumimoji="0" lang="en-US" sz="1600" b="0" i="0" u="none" strike="noStrike" cap="none" normalizeH="0" baseline="0" dirty="0" smtClean="0">
                <a:ln>
                  <a:noFill/>
                </a:ln>
                <a:solidFill>
                  <a:schemeClr val="tx1"/>
                </a:solidFill>
                <a:effectLst/>
                <a:latin typeface="+mn-lt"/>
              </a:endParaRPr>
            </a:p>
          </p:txBody>
        </p:sp>
        <p:sp>
          <p:nvSpPr>
            <p:cNvPr id="10" name="Rectangle 9"/>
            <p:cNvSpPr/>
            <p:nvPr/>
          </p:nvSpPr>
          <p:spPr bwMode="auto">
            <a:xfrm>
              <a:off x="5715000" y="1964267"/>
              <a:ext cx="2286000" cy="385555"/>
            </a:xfrm>
            <a:prstGeom prst="rect">
              <a:avLst/>
            </a:prstGeom>
            <a:solidFill>
              <a:srgbClr val="C97F4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err="1" smtClean="0">
                  <a:latin typeface="+mn-lt"/>
                </a:rPr>
                <a:t>ConcreteClass</a:t>
              </a:r>
              <a:endParaRPr kumimoji="0" lang="en-US" sz="1800" b="1" i="0" u="none" strike="noStrike" cap="none" normalizeH="0" baseline="0" dirty="0" smtClean="0">
                <a:ln>
                  <a:noFill/>
                </a:ln>
                <a:solidFill>
                  <a:schemeClr val="tx1"/>
                </a:solidFill>
                <a:effectLst/>
                <a:latin typeface="+mn-lt"/>
              </a:endParaRPr>
            </a:p>
          </p:txBody>
        </p:sp>
      </p:grpSp>
      <p:grpSp>
        <p:nvGrpSpPr>
          <p:cNvPr id="11" name="Group 10"/>
          <p:cNvGrpSpPr/>
          <p:nvPr/>
        </p:nvGrpSpPr>
        <p:grpSpPr>
          <a:xfrm>
            <a:off x="4533900" y="3284220"/>
            <a:ext cx="381000" cy="1111067"/>
            <a:chOff x="4686300" y="2878666"/>
            <a:chExt cx="381000" cy="1248835"/>
          </a:xfrm>
        </p:grpSpPr>
        <p:cxnSp>
          <p:nvCxnSpPr>
            <p:cNvPr id="12" name="Straight Arrow Connector 11"/>
            <p:cNvCxnSpPr>
              <a:endCxn id="13" idx="2"/>
            </p:cNvCxnSpPr>
            <p:nvPr/>
          </p:nvCxnSpPr>
          <p:spPr bwMode="auto">
            <a:xfrm flipV="1">
              <a:off x="4876800" y="3200400"/>
              <a:ext cx="0" cy="927101"/>
            </a:xfrm>
            <a:prstGeom prst="straightConnector1">
              <a:avLst/>
            </a:prstGeom>
            <a:solidFill>
              <a:schemeClr val="accent1"/>
            </a:solidFill>
            <a:ln w="41275" cap="flat" cmpd="sng" algn="ctr">
              <a:solidFill>
                <a:schemeClr val="tx1"/>
              </a:solidFill>
              <a:prstDash val="solid"/>
              <a:round/>
              <a:headEnd type="none" w="sm" len="sm"/>
              <a:tailEnd type="none" w="lg" len="lg"/>
            </a:ln>
            <a:effectLst/>
          </p:spPr>
        </p:cxnSp>
        <p:sp>
          <p:nvSpPr>
            <p:cNvPr id="13" name="Flowchart: Extract 12"/>
            <p:cNvSpPr/>
            <p:nvPr/>
          </p:nvSpPr>
          <p:spPr bwMode="auto">
            <a:xfrm>
              <a:off x="4686300" y="2878666"/>
              <a:ext cx="381000" cy="321734"/>
            </a:xfrm>
            <a:prstGeom prst="flowChartExtract">
              <a:avLst/>
            </a:prstGeom>
            <a:noFill/>
            <a:ln w="412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416941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Template</a:t>
            </a:r>
            <a:endParaRPr lang="en-US" dirty="0"/>
          </a:p>
        </p:txBody>
      </p:sp>
      <p:sp>
        <p:nvSpPr>
          <p:cNvPr id="6" name="Content Placeholder 5"/>
          <p:cNvSpPr>
            <a:spLocks noGrp="1"/>
          </p:cNvSpPr>
          <p:nvPr>
            <p:ph idx="1"/>
          </p:nvPr>
        </p:nvSpPr>
        <p:spPr/>
        <p:txBody>
          <a:bodyPr/>
          <a:lstStyle/>
          <a:p>
            <a:pPr marL="0" indent="0">
              <a:buNone/>
            </a:pPr>
            <a:r>
              <a:rPr lang="en-US" dirty="0" smtClean="0"/>
              <a:t>Encapsulate what changes into functions</a:t>
            </a:r>
          </a:p>
          <a:p>
            <a:pPr marL="0" indent="0">
              <a:buNone/>
            </a:pPr>
            <a:endParaRPr lang="en-US" dirty="0"/>
          </a:p>
          <a:p>
            <a:pPr marL="0" indent="0">
              <a:buNone/>
            </a:pPr>
            <a:r>
              <a:rPr lang="en-US" dirty="0" smtClean="0"/>
              <a:t>Allow owner to specify those pieces of the algorithm</a:t>
            </a:r>
          </a:p>
          <a:p>
            <a:pPr marL="0" indent="0">
              <a:buNone/>
            </a:pPr>
            <a:endParaRPr lang="en-US" dirty="0" smtClean="0"/>
          </a:p>
          <a:p>
            <a:pPr marL="0" indent="0">
              <a:buNone/>
            </a:pPr>
            <a:r>
              <a:rPr lang="en-US" dirty="0" smtClean="0"/>
              <a:t>Prevents class explosion</a:t>
            </a:r>
            <a:endParaRPr lang="en-US" dirty="0"/>
          </a:p>
        </p:txBody>
      </p:sp>
      <p:sp>
        <p:nvSpPr>
          <p:cNvPr id="3" name="Slide Number Placeholder 2"/>
          <p:cNvSpPr>
            <a:spLocks noGrp="1"/>
          </p:cNvSpPr>
          <p:nvPr>
            <p:ph type="sldNum" sz="quarter" idx="4294967295"/>
          </p:nvPr>
        </p:nvSpPr>
        <p:spPr>
          <a:xfrm>
            <a:off x="7164388" y="6477000"/>
            <a:ext cx="1979612" cy="381000"/>
          </a:xfrm>
          <a:prstGeom prst="rect">
            <a:avLst/>
          </a:prstGeom>
        </p:spPr>
        <p:txBody>
          <a:bodyPr/>
          <a:lstStyle/>
          <a:p>
            <a:pPr>
              <a:defRPr/>
            </a:pPr>
            <a:fld id="{0EB32037-05A8-4DB7-81E3-D828D0CB21D8}" type="slidenum">
              <a:rPr lang="en-US" smtClean="0"/>
              <a:pPr>
                <a:defRPr/>
              </a:pPr>
              <a:t>47</a:t>
            </a:fld>
            <a:endParaRPr lang="en-US"/>
          </a:p>
        </p:txBody>
      </p:sp>
      <p:sp>
        <p:nvSpPr>
          <p:cNvPr id="4" name="Date Placeholder 3"/>
          <p:cNvSpPr>
            <a:spLocks noGrp="1"/>
          </p:cNvSpPr>
          <p:nvPr>
            <p:ph type="dt" sz="half" idx="4294967295"/>
          </p:nvPr>
        </p:nvSpPr>
        <p:spPr>
          <a:xfrm>
            <a:off x="0" y="6402388"/>
            <a:ext cx="1905000" cy="455612"/>
          </a:xfrm>
          <a:prstGeom prst="rect">
            <a:avLst/>
          </a:prstGeom>
        </p:spPr>
        <p:txBody>
          <a:bodyPr/>
          <a:lstStyle/>
          <a:p>
            <a:pPr>
              <a:defRPr/>
            </a:pPr>
            <a:fld id="{6A6A4938-1EE6-4705-AB68-5527D6B7F4CD}" type="datetime1">
              <a:rPr lang="en-US" smtClean="0"/>
              <a:pPr>
                <a:defRPr/>
              </a:pPr>
              <a:t>6/15/2012</a:t>
            </a:fld>
            <a:endParaRPr lang="en-US"/>
          </a:p>
        </p:txBody>
      </p:sp>
    </p:spTree>
    <p:extLst>
      <p:ext uri="{BB962C8B-B14F-4D97-AF65-F5344CB8AC3E}">
        <p14:creationId xmlns:p14="http://schemas.microsoft.com/office/powerpoint/2010/main" val="275519423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smtClean="0"/>
              <a:t>Online references and source code can be found at </a:t>
            </a:r>
            <a:r>
              <a:rPr lang="en-US" dirty="0">
                <a:solidFill>
                  <a:schemeClr val="bg1"/>
                </a:solidFill>
              </a:rPr>
              <a:t>bitly.com/wHIBI0</a:t>
            </a:r>
          </a:p>
        </p:txBody>
      </p:sp>
    </p:spTree>
    <p:extLst>
      <p:ext uri="{BB962C8B-B14F-4D97-AF65-F5344CB8AC3E}">
        <p14:creationId xmlns:p14="http://schemas.microsoft.com/office/powerpoint/2010/main" val="281726027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Content Placeholder 3"/>
          <p:cNvSpPr>
            <a:spLocks noGrp="1"/>
          </p:cNvSpPr>
          <p:nvPr>
            <p:ph sz="half" idx="1"/>
          </p:nvPr>
        </p:nvSpPr>
        <p:spPr/>
        <p:txBody>
          <a:bodyPr/>
          <a:lstStyle/>
          <a:p>
            <a:pPr marL="0" indent="0">
              <a:buNone/>
            </a:pPr>
            <a:r>
              <a:rPr lang="en-US" sz="2000" dirty="0"/>
              <a:t>Patterns of Enterprise Application </a:t>
            </a:r>
            <a:r>
              <a:rPr lang="en-US" sz="2000" dirty="0" smtClean="0"/>
              <a:t>Architecture</a:t>
            </a:r>
          </a:p>
          <a:p>
            <a:pPr marL="0" indent="0">
              <a:buNone/>
            </a:pPr>
            <a:r>
              <a:rPr lang="en-US" sz="2000" dirty="0"/>
              <a:t>	</a:t>
            </a:r>
            <a:r>
              <a:rPr lang="en-US" sz="2000" dirty="0" smtClean="0"/>
              <a:t>	</a:t>
            </a:r>
            <a:r>
              <a:rPr lang="en-US" sz="2000" dirty="0" smtClean="0">
                <a:solidFill>
                  <a:schemeClr val="bg1"/>
                </a:solidFill>
              </a:rPr>
              <a:t>-Martin Fowler</a:t>
            </a:r>
          </a:p>
          <a:p>
            <a:pPr marL="0" indent="0">
              <a:buNone/>
            </a:pPr>
            <a:endParaRPr lang="en-US" sz="2000" dirty="0"/>
          </a:p>
          <a:p>
            <a:pPr marL="0" indent="0">
              <a:buNone/>
            </a:pPr>
            <a:r>
              <a:rPr lang="en-US" sz="2000" dirty="0" smtClean="0"/>
              <a:t>Revenge of the Nerds</a:t>
            </a:r>
          </a:p>
          <a:p>
            <a:pPr marL="0" indent="0">
              <a:buNone/>
            </a:pPr>
            <a:r>
              <a:rPr lang="en-US" sz="2000" dirty="0"/>
              <a:t>	</a:t>
            </a:r>
            <a:r>
              <a:rPr lang="en-US" sz="2000" dirty="0" smtClean="0"/>
              <a:t>	-</a:t>
            </a:r>
            <a:r>
              <a:rPr lang="en-US" sz="2000" dirty="0" smtClean="0">
                <a:solidFill>
                  <a:schemeClr val="bg1"/>
                </a:solidFill>
              </a:rPr>
              <a:t>Paul Graham</a:t>
            </a:r>
          </a:p>
          <a:p>
            <a:pPr marL="0" indent="0">
              <a:buNone/>
            </a:pPr>
            <a:endParaRPr lang="en-US" sz="2000" dirty="0" smtClean="0"/>
          </a:p>
          <a:p>
            <a:pPr marL="0" indent="0">
              <a:buNone/>
            </a:pPr>
            <a:r>
              <a:rPr lang="en-US" sz="2000" dirty="0" smtClean="0"/>
              <a:t>Object World, May 5 1996</a:t>
            </a:r>
          </a:p>
          <a:p>
            <a:pPr marL="0" indent="0">
              <a:buNone/>
            </a:pPr>
            <a:r>
              <a:rPr lang="en-US" sz="2000" dirty="0">
                <a:solidFill>
                  <a:schemeClr val="bg1"/>
                </a:solidFill>
              </a:rPr>
              <a:t>	</a:t>
            </a:r>
            <a:r>
              <a:rPr lang="en-US" sz="2000" dirty="0" smtClean="0">
                <a:solidFill>
                  <a:schemeClr val="bg1"/>
                </a:solidFill>
              </a:rPr>
              <a:t>	-Peter </a:t>
            </a:r>
            <a:r>
              <a:rPr lang="en-US" sz="2000" dirty="0" err="1" smtClean="0">
                <a:solidFill>
                  <a:schemeClr val="bg1"/>
                </a:solidFill>
              </a:rPr>
              <a:t>Norvig</a:t>
            </a:r>
            <a:endParaRPr lang="en-US" sz="2000" dirty="0" smtClean="0">
              <a:solidFill>
                <a:schemeClr val="bg1"/>
              </a:solidFill>
            </a:endParaRPr>
          </a:p>
        </p:txBody>
      </p:sp>
      <p:sp>
        <p:nvSpPr>
          <p:cNvPr id="5" name="Content Placeholder 4"/>
          <p:cNvSpPr>
            <a:spLocks noGrp="1"/>
          </p:cNvSpPr>
          <p:nvPr>
            <p:ph sz="half" idx="2"/>
          </p:nvPr>
        </p:nvSpPr>
        <p:spPr/>
        <p:txBody>
          <a:bodyPr/>
          <a:lstStyle/>
          <a:p>
            <a:pPr marL="0" indent="0">
              <a:buNone/>
            </a:pPr>
            <a:r>
              <a:rPr lang="en-US" sz="2000" dirty="0" smtClean="0"/>
              <a:t>Functional thinking: Functional design patterns, Part 1</a:t>
            </a:r>
          </a:p>
          <a:p>
            <a:pPr marL="0" indent="0">
              <a:buNone/>
            </a:pPr>
            <a:r>
              <a:rPr lang="en-US" sz="2000" dirty="0"/>
              <a:t>	</a:t>
            </a:r>
            <a:r>
              <a:rPr lang="en-US" sz="2000" dirty="0" smtClean="0"/>
              <a:t>	-</a:t>
            </a:r>
            <a:r>
              <a:rPr lang="en-US" sz="2000" dirty="0" smtClean="0">
                <a:solidFill>
                  <a:schemeClr val="bg1"/>
                </a:solidFill>
              </a:rPr>
              <a:t>Neal Ford</a:t>
            </a:r>
          </a:p>
          <a:p>
            <a:pPr marL="0" indent="0">
              <a:buNone/>
            </a:pPr>
            <a:endParaRPr lang="en-US" sz="2000" dirty="0" smtClean="0">
              <a:solidFill>
                <a:schemeClr val="bg1"/>
              </a:solidFill>
            </a:endParaRPr>
          </a:p>
          <a:p>
            <a:pPr marL="0" indent="0">
              <a:buNone/>
            </a:pPr>
            <a:r>
              <a:rPr lang="en-US" sz="2000" dirty="0" err="1" smtClean="0"/>
              <a:t>Generalising</a:t>
            </a:r>
            <a:r>
              <a:rPr lang="en-US" sz="2000" dirty="0" smtClean="0"/>
              <a:t> Monads to Arrows</a:t>
            </a:r>
          </a:p>
          <a:p>
            <a:pPr marL="0" indent="0">
              <a:buNone/>
            </a:pPr>
            <a:r>
              <a:rPr lang="en-US" sz="2000" dirty="0"/>
              <a:t>	</a:t>
            </a:r>
            <a:r>
              <a:rPr lang="en-US" sz="2000" dirty="0" smtClean="0"/>
              <a:t>	</a:t>
            </a:r>
            <a:r>
              <a:rPr lang="en-US" sz="2000" dirty="0" smtClean="0">
                <a:solidFill>
                  <a:schemeClr val="bg1"/>
                </a:solidFill>
              </a:rPr>
              <a:t>-John Hughes</a:t>
            </a:r>
          </a:p>
          <a:p>
            <a:pPr marL="0" indent="0">
              <a:buNone/>
            </a:pPr>
            <a:endParaRPr lang="en-US" sz="2000" dirty="0">
              <a:solidFill>
                <a:schemeClr val="bg1"/>
              </a:solidFill>
            </a:endParaRPr>
          </a:p>
          <a:p>
            <a:pPr marL="0" indent="0">
              <a:buNone/>
            </a:pPr>
            <a:r>
              <a:rPr lang="en-US" sz="2000" dirty="0"/>
              <a:t>Design Patterns: Elements of Reusable Object-Oriented </a:t>
            </a:r>
            <a:r>
              <a:rPr lang="en-US" sz="2000" dirty="0" smtClean="0"/>
              <a:t>Software</a:t>
            </a:r>
          </a:p>
          <a:p>
            <a:pPr marL="0" indent="0">
              <a:buNone/>
            </a:pPr>
            <a:r>
              <a:rPr lang="en-US" sz="2000" dirty="0">
                <a:solidFill>
                  <a:schemeClr val="bg1"/>
                </a:solidFill>
              </a:rPr>
              <a:t>	</a:t>
            </a:r>
            <a:r>
              <a:rPr lang="en-US" sz="2000" dirty="0" smtClean="0">
                <a:solidFill>
                  <a:schemeClr val="bg1"/>
                </a:solidFill>
              </a:rPr>
              <a:t>	-</a:t>
            </a:r>
            <a:r>
              <a:rPr lang="en-US" sz="2000" dirty="0" err="1" smtClean="0">
                <a:solidFill>
                  <a:schemeClr val="bg1"/>
                </a:solidFill>
              </a:rPr>
              <a:t>GoF</a:t>
            </a:r>
            <a:endParaRPr lang="en-US" sz="2000" dirty="0">
              <a:solidFill>
                <a:schemeClr val="bg1"/>
              </a:solidFill>
            </a:endParaRPr>
          </a:p>
        </p:txBody>
      </p:sp>
    </p:spTree>
    <p:extLst>
      <p:ext uri="{BB962C8B-B14F-4D97-AF65-F5344CB8AC3E}">
        <p14:creationId xmlns:p14="http://schemas.microsoft.com/office/powerpoint/2010/main" val="416820120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Influences</a:t>
            </a:r>
            <a:endParaRPr lang="en-US" dirty="0"/>
          </a:p>
        </p:txBody>
      </p:sp>
      <p:sp>
        <p:nvSpPr>
          <p:cNvPr id="3" name="Content Placeholder 2"/>
          <p:cNvSpPr>
            <a:spLocks noGrp="1"/>
          </p:cNvSpPr>
          <p:nvPr>
            <p:ph idx="1"/>
          </p:nvPr>
        </p:nvSpPr>
        <p:spPr/>
        <p:txBody>
          <a:bodyPr/>
          <a:lstStyle/>
          <a:p>
            <a:pPr marL="0" indent="0">
              <a:buNone/>
            </a:pPr>
            <a:r>
              <a:rPr lang="en-US" dirty="0"/>
              <a:t>Language Features</a:t>
            </a:r>
          </a:p>
          <a:p>
            <a:pPr marL="0" indent="0">
              <a:buNone/>
            </a:pPr>
            <a:endParaRPr lang="en-US" dirty="0"/>
          </a:p>
          <a:p>
            <a:pPr marL="0" indent="0">
              <a:buNone/>
            </a:pPr>
            <a:r>
              <a:rPr lang="en-US" dirty="0"/>
              <a:t>Innovations in Object-Oriented Design</a:t>
            </a:r>
          </a:p>
          <a:p>
            <a:pPr marL="0" indent="0">
              <a:buNone/>
            </a:pPr>
            <a:endParaRPr lang="en-US" dirty="0"/>
          </a:p>
          <a:p>
            <a:pPr marL="0" indent="0">
              <a:buNone/>
            </a:pPr>
            <a:r>
              <a:rPr lang="en-US" dirty="0"/>
              <a:t>Other Programming </a:t>
            </a:r>
            <a:r>
              <a:rPr lang="en-US" dirty="0" smtClean="0"/>
              <a:t>Paradigms</a:t>
            </a:r>
            <a:endParaRPr lang="en-US" dirty="0"/>
          </a:p>
        </p:txBody>
      </p:sp>
    </p:spTree>
    <p:extLst>
      <p:ext uri="{BB962C8B-B14F-4D97-AF65-F5344CB8AC3E}">
        <p14:creationId xmlns:p14="http://schemas.microsoft.com/office/powerpoint/2010/main" val="15132549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a:t>
            </a:r>
            <a:endParaRPr lang="en-US" dirty="0"/>
          </a:p>
        </p:txBody>
      </p:sp>
      <p:sp>
        <p:nvSpPr>
          <p:cNvPr id="3" name="Content Placeholder 2"/>
          <p:cNvSpPr>
            <a:spLocks noGrp="1"/>
          </p:cNvSpPr>
          <p:nvPr>
            <p:ph idx="1"/>
          </p:nvPr>
        </p:nvSpPr>
        <p:spPr/>
        <p:txBody>
          <a:bodyPr/>
          <a:lstStyle/>
          <a:p>
            <a:pPr marL="0" indent="0">
              <a:buNone/>
            </a:pPr>
            <a:r>
              <a:rPr lang="en-US" dirty="0" smtClean="0"/>
              <a:t>Design patterns may be a sign of missing language features</a:t>
            </a:r>
          </a:p>
          <a:p>
            <a:pPr marL="0" indent="0">
              <a:buNone/>
            </a:pPr>
            <a:endParaRPr lang="en-US" dirty="0"/>
          </a:p>
        </p:txBody>
      </p:sp>
    </p:spTree>
    <p:extLst>
      <p:ext uri="{BB962C8B-B14F-4D97-AF65-F5344CB8AC3E}">
        <p14:creationId xmlns:p14="http://schemas.microsoft.com/office/powerpoint/2010/main" val="394865836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905000"/>
            <a:ext cx="6324600" cy="1815882"/>
          </a:xfrm>
          <a:prstGeom prst="rect">
            <a:avLst/>
          </a:prstGeom>
        </p:spPr>
        <p:txBody>
          <a:bodyPr wrap="square">
            <a:spAutoFit/>
          </a:bodyPr>
          <a:lstStyle/>
          <a:p>
            <a:pPr algn="ctr"/>
            <a:r>
              <a:rPr lang="en-US" sz="2800" b="1" dirty="0" smtClean="0">
                <a:solidFill>
                  <a:schemeClr val="bg1">
                    <a:lumMod val="75000"/>
                  </a:schemeClr>
                </a:solidFill>
                <a:latin typeface="+mn-lt"/>
              </a:rPr>
              <a:t>“</a:t>
            </a:r>
            <a:r>
              <a:rPr lang="en-US" sz="2800" b="1" dirty="0" smtClean="0">
                <a:solidFill>
                  <a:schemeClr val="bg1"/>
                </a:solidFill>
                <a:latin typeface="+mn-lt"/>
              </a:rPr>
              <a:t>16 </a:t>
            </a:r>
            <a:r>
              <a:rPr lang="en-US" sz="2800" b="1" dirty="0">
                <a:solidFill>
                  <a:schemeClr val="bg1"/>
                </a:solidFill>
                <a:latin typeface="+mn-lt"/>
              </a:rPr>
              <a:t>of 23 </a:t>
            </a:r>
            <a:r>
              <a:rPr lang="en-US" sz="2800" b="1" dirty="0">
                <a:solidFill>
                  <a:schemeClr val="bg1">
                    <a:lumMod val="75000"/>
                  </a:schemeClr>
                </a:solidFill>
                <a:latin typeface="+mn-lt"/>
              </a:rPr>
              <a:t>patterns have qualitatively simpler implementation in Lisp or Dylan than in C++ for at least some uses of each </a:t>
            </a:r>
            <a:r>
              <a:rPr lang="en-US" sz="2800" b="1" dirty="0" smtClean="0">
                <a:solidFill>
                  <a:schemeClr val="bg1">
                    <a:lumMod val="75000"/>
                  </a:schemeClr>
                </a:solidFill>
                <a:latin typeface="+mn-lt"/>
              </a:rPr>
              <a:t>pattern.”</a:t>
            </a:r>
            <a:endParaRPr lang="en-US" sz="2800" b="1" dirty="0">
              <a:solidFill>
                <a:schemeClr val="bg1">
                  <a:lumMod val="75000"/>
                </a:schemeClr>
              </a:solidFill>
              <a:latin typeface="+mn-lt"/>
            </a:endParaRPr>
          </a:p>
        </p:txBody>
      </p:sp>
      <p:sp>
        <p:nvSpPr>
          <p:cNvPr id="5" name="TextBox 4"/>
          <p:cNvSpPr txBox="1"/>
          <p:nvPr/>
        </p:nvSpPr>
        <p:spPr>
          <a:xfrm>
            <a:off x="3729032" y="3959367"/>
            <a:ext cx="1609735" cy="400110"/>
          </a:xfrm>
          <a:prstGeom prst="rect">
            <a:avLst/>
          </a:prstGeom>
          <a:noFill/>
        </p:spPr>
        <p:txBody>
          <a:bodyPr wrap="none" rtlCol="0">
            <a:spAutoFit/>
          </a:bodyPr>
          <a:lstStyle/>
          <a:p>
            <a:pPr algn="ctr"/>
            <a:r>
              <a:rPr lang="en-US" sz="2000" dirty="0" smtClean="0">
                <a:solidFill>
                  <a:schemeClr val="bg1"/>
                </a:solidFill>
                <a:latin typeface="+mn-lt"/>
              </a:rPr>
              <a:t>Peter </a:t>
            </a:r>
            <a:r>
              <a:rPr lang="en-US" sz="2000" dirty="0" err="1" smtClean="0">
                <a:solidFill>
                  <a:schemeClr val="bg1"/>
                </a:solidFill>
                <a:latin typeface="+mn-lt"/>
              </a:rPr>
              <a:t>Norvig</a:t>
            </a:r>
            <a:endParaRPr lang="en-US" sz="2000" dirty="0">
              <a:solidFill>
                <a:schemeClr val="bg1"/>
              </a:solidFill>
              <a:latin typeface="+mn-lt"/>
            </a:endParaRPr>
          </a:p>
        </p:txBody>
      </p:sp>
    </p:spTree>
    <p:extLst>
      <p:ext uri="{BB962C8B-B14F-4D97-AF65-F5344CB8AC3E}">
        <p14:creationId xmlns:p14="http://schemas.microsoft.com/office/powerpoint/2010/main" val="213077038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Language Features</a:t>
            </a:r>
            <a:endParaRPr lang="en-US" dirty="0"/>
          </a:p>
        </p:txBody>
      </p:sp>
      <p:sp>
        <p:nvSpPr>
          <p:cNvPr id="8" name="Content Placeholder 7"/>
          <p:cNvSpPr>
            <a:spLocks noGrp="1"/>
          </p:cNvSpPr>
          <p:nvPr>
            <p:ph idx="1"/>
          </p:nvPr>
        </p:nvSpPr>
        <p:spPr/>
        <p:txBody>
          <a:bodyPr/>
          <a:lstStyle/>
          <a:p>
            <a:pPr marL="0" indent="0">
              <a:buNone/>
            </a:pPr>
            <a:r>
              <a:rPr lang="en-US" dirty="0" smtClean="0"/>
              <a:t>Keywords are added to languages</a:t>
            </a:r>
          </a:p>
          <a:p>
            <a:pPr marL="0" indent="0">
              <a:buNone/>
            </a:pPr>
            <a:endParaRPr lang="en-US" dirty="0"/>
          </a:p>
          <a:p>
            <a:pPr marL="0" indent="0">
              <a:buNone/>
            </a:pPr>
            <a:r>
              <a:rPr lang="en-US" dirty="0" smtClean="0"/>
              <a:t>Typically streamlines a process</a:t>
            </a:r>
          </a:p>
          <a:p>
            <a:pPr marL="0" indent="0">
              <a:buNone/>
            </a:pPr>
            <a:endParaRPr lang="en-US" dirty="0" smtClean="0"/>
          </a:p>
          <a:p>
            <a:pPr marL="0" indent="0">
              <a:buNone/>
            </a:pPr>
            <a:r>
              <a:rPr lang="en-US" dirty="0" smtClean="0"/>
              <a:t>May be tied to other paradigms</a:t>
            </a:r>
            <a:endParaRPr lang="en-US" dirty="0"/>
          </a:p>
        </p:txBody>
      </p:sp>
    </p:spTree>
    <p:extLst>
      <p:ext uri="{BB962C8B-B14F-4D97-AF65-F5344CB8AC3E}">
        <p14:creationId xmlns:p14="http://schemas.microsoft.com/office/powerpoint/2010/main" val="195178546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Innovations</a:t>
            </a:r>
            <a:endParaRPr lang="en-US" dirty="0"/>
          </a:p>
        </p:txBody>
      </p:sp>
      <p:sp>
        <p:nvSpPr>
          <p:cNvPr id="3" name="Content Placeholder 2"/>
          <p:cNvSpPr>
            <a:spLocks noGrp="1"/>
          </p:cNvSpPr>
          <p:nvPr>
            <p:ph idx="1"/>
          </p:nvPr>
        </p:nvSpPr>
        <p:spPr/>
        <p:txBody>
          <a:bodyPr/>
          <a:lstStyle/>
          <a:p>
            <a:pPr marL="0" indent="0">
              <a:buNone/>
            </a:pPr>
            <a:r>
              <a:rPr lang="en-US" dirty="0" smtClean="0"/>
              <a:t>Object-Oriented Programming is mature</a:t>
            </a:r>
          </a:p>
          <a:p>
            <a:pPr marL="0" indent="0">
              <a:buNone/>
            </a:pPr>
            <a:endParaRPr lang="en-US" dirty="0" smtClean="0"/>
          </a:p>
          <a:p>
            <a:pPr marL="0" indent="0">
              <a:buNone/>
            </a:pPr>
            <a:r>
              <a:rPr lang="en-US" dirty="0" smtClean="0"/>
              <a:t>Sometimes an idea takes hold…</a:t>
            </a:r>
          </a:p>
          <a:p>
            <a:pPr marL="0" indent="0">
              <a:buNone/>
            </a:pPr>
            <a:r>
              <a:rPr lang="en-US" dirty="0"/>
              <a:t>		</a:t>
            </a:r>
            <a:r>
              <a:rPr lang="en-US" dirty="0" smtClean="0"/>
              <a:t>challenges OO Principles…</a:t>
            </a:r>
          </a:p>
          <a:p>
            <a:pPr marL="0" indent="0">
              <a:buNone/>
            </a:pPr>
            <a:r>
              <a:rPr lang="en-US" dirty="0"/>
              <a:t>	</a:t>
            </a:r>
            <a:r>
              <a:rPr lang="en-US" dirty="0" smtClean="0"/>
              <a:t>		and takes the community by storm.</a:t>
            </a:r>
            <a:endParaRPr lang="en-US" dirty="0"/>
          </a:p>
        </p:txBody>
      </p:sp>
    </p:spTree>
    <p:extLst>
      <p:ext uri="{BB962C8B-B14F-4D97-AF65-F5344CB8AC3E}">
        <p14:creationId xmlns:p14="http://schemas.microsoft.com/office/powerpoint/2010/main" val="291077829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AEagle">
  <a:themeElements>
    <a:clrScheme name="AEagle 8">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CC"/>
      </a:hlink>
      <a:folHlink>
        <a:srgbClr val="B2B2B2"/>
      </a:folHlink>
    </a:clrScheme>
    <a:fontScheme name="AEagl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AEagl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Eagl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Eagl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Eagl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Eagl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Eagl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Eagl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Eagle 8">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C:\WINDOWS\Temporary Internet Files\OLK1373\AEagle.pot</Template>
  <TotalTime>9707</TotalTime>
  <Pages>1237561</Pages>
  <Words>862</Words>
  <Application>Microsoft Office PowerPoint</Application>
  <PresentationFormat>On-screen Show (4:3)</PresentationFormat>
  <Paragraphs>304</Paragraphs>
  <Slides>49</Slides>
  <Notes>11</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AEagle</vt:lpstr>
      <vt:lpstr>The Evolution of Patterns Influences and Examples of Emerging Patterns   Chris Eargle </vt:lpstr>
      <vt:lpstr>Chris Eargle</vt:lpstr>
      <vt:lpstr>What is a Pattern?</vt:lpstr>
      <vt:lpstr>Implementation Levels</vt:lpstr>
      <vt:lpstr>Influences</vt:lpstr>
      <vt:lpstr>Language</vt:lpstr>
      <vt:lpstr>PowerPoint Presentation</vt:lpstr>
      <vt:lpstr>Language Features</vt:lpstr>
      <vt:lpstr>Innovations</vt:lpstr>
      <vt:lpstr>Fluent Interfaces</vt:lpstr>
      <vt:lpstr>Fluent Interfaces</vt:lpstr>
      <vt:lpstr>Paradigms</vt:lpstr>
      <vt:lpstr>Generic</vt:lpstr>
      <vt:lpstr>Terminology</vt:lpstr>
      <vt:lpstr>Functional</vt:lpstr>
      <vt:lpstr>Terminology</vt:lpstr>
      <vt:lpstr>PowerPoint Presentation</vt:lpstr>
      <vt:lpstr>Terminology</vt:lpstr>
      <vt:lpstr>Singleton</vt:lpstr>
      <vt:lpstr>Singleton Pattern</vt:lpstr>
      <vt:lpstr>Singleton Diagram</vt:lpstr>
      <vt:lpstr>Influence on Language</vt:lpstr>
      <vt:lpstr>Scala Example</vt:lpstr>
      <vt:lpstr>Lazy Initialization</vt:lpstr>
      <vt:lpstr>Lazy Initialization</vt:lpstr>
      <vt:lpstr>Iterator</vt:lpstr>
      <vt:lpstr>Iterator Pattern</vt:lpstr>
      <vt:lpstr>Iterator Diagram</vt:lpstr>
      <vt:lpstr>Command</vt:lpstr>
      <vt:lpstr>Command Pattern</vt:lpstr>
      <vt:lpstr>Terminology</vt:lpstr>
      <vt:lpstr>Command Diagram</vt:lpstr>
      <vt:lpstr>Fluent Command</vt:lpstr>
      <vt:lpstr>Delegate Command</vt:lpstr>
      <vt:lpstr>Factory</vt:lpstr>
      <vt:lpstr>Factory Method</vt:lpstr>
      <vt:lpstr>Function Factory</vt:lpstr>
      <vt:lpstr>Factory Function</vt:lpstr>
      <vt:lpstr>Strategy</vt:lpstr>
      <vt:lpstr>Strategy Pattern</vt:lpstr>
      <vt:lpstr>Strategy Diagram</vt:lpstr>
      <vt:lpstr>Function Strategy</vt:lpstr>
      <vt:lpstr>Function Strategy</vt:lpstr>
      <vt:lpstr>Template Method</vt:lpstr>
      <vt:lpstr>Template Pattern</vt:lpstr>
      <vt:lpstr>Template Diagram</vt:lpstr>
      <vt:lpstr>Function Template</vt:lpstr>
      <vt:lpstr>References</vt:lpstr>
      <vt:lpstr>References</vt:lpstr>
    </vt:vector>
  </TitlesOfParts>
  <Company>Anheuser-Busch Companies,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OOP: Laws, Principles, Idioms</dc:title>
  <dc:creator>Clint Edmonson</dc:creator>
  <cp:lastModifiedBy>Chris Eargle</cp:lastModifiedBy>
  <cp:revision>995</cp:revision>
  <cp:lastPrinted>2003-01-03T16:20:43Z</cp:lastPrinted>
  <dcterms:created xsi:type="dcterms:W3CDTF">2000-11-27T21:45:25Z</dcterms:created>
  <dcterms:modified xsi:type="dcterms:W3CDTF">2012-06-15T21:01:53Z</dcterms:modified>
</cp:coreProperties>
</file>